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2" r:id="rId2"/>
    <p:sldMasterId id="2147483696" r:id="rId3"/>
  </p:sldMasterIdLst>
  <p:notesMasterIdLst>
    <p:notesMasterId r:id="rId34"/>
  </p:notesMasterIdLst>
  <p:sldIdLst>
    <p:sldId id="349" r:id="rId4"/>
    <p:sldId id="276" r:id="rId5"/>
    <p:sldId id="312" r:id="rId6"/>
    <p:sldId id="309" r:id="rId7"/>
    <p:sldId id="311" r:id="rId8"/>
    <p:sldId id="317" r:id="rId9"/>
    <p:sldId id="314" r:id="rId10"/>
    <p:sldId id="315" r:id="rId11"/>
    <p:sldId id="316" r:id="rId12"/>
    <p:sldId id="313" r:id="rId13"/>
    <p:sldId id="326" r:id="rId14"/>
    <p:sldId id="336" r:id="rId15"/>
    <p:sldId id="325" r:id="rId16"/>
    <p:sldId id="339" r:id="rId17"/>
    <p:sldId id="342" r:id="rId18"/>
    <p:sldId id="341" r:id="rId19"/>
    <p:sldId id="324" r:id="rId20"/>
    <p:sldId id="328" r:id="rId21"/>
    <p:sldId id="319" r:id="rId22"/>
    <p:sldId id="329" r:id="rId23"/>
    <p:sldId id="346" r:id="rId24"/>
    <p:sldId id="332" r:id="rId25"/>
    <p:sldId id="330" r:id="rId26"/>
    <p:sldId id="322" r:id="rId27"/>
    <p:sldId id="347" r:id="rId28"/>
    <p:sldId id="321" r:id="rId29"/>
    <p:sldId id="337" r:id="rId30"/>
    <p:sldId id="350" r:id="rId31"/>
    <p:sldId id="334" r:id="rId32"/>
    <p:sldId id="308" r:id="rId3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D9BD9"/>
    <a:srgbClr val="4795D7"/>
    <a:srgbClr val="C2E2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5714" autoAdjust="0"/>
  </p:normalViewPr>
  <p:slideViewPr>
    <p:cSldViewPr>
      <p:cViewPr varScale="1">
        <p:scale>
          <a:sx n="95" d="100"/>
          <a:sy n="95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6314C4-E04A-45FD-890C-0795E6CFB43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0AF186-14AA-4219-94CA-AF7B1295A52E}">
      <dgm:prSet phldrT="[Текст]"/>
      <dgm:spPr>
        <a:solidFill>
          <a:schemeClr val="accent5">
            <a:lumMod val="20000"/>
            <a:lumOff val="80000"/>
          </a:schemeClr>
        </a:solidFill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АККРЕДИТАЦИОННАЯ КОМИССИЯ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FF2F16-3B5C-4508-9ED8-8E1AC8AB7B22}" type="parTrans" cxnId="{A5C5AC79-BAC2-4019-8941-4A17CB9902BE}">
      <dgm:prSet/>
      <dgm:spPr/>
      <dgm:t>
        <a:bodyPr/>
        <a:lstStyle/>
        <a:p>
          <a:endParaRPr lang="ru-RU"/>
        </a:p>
      </dgm:t>
    </dgm:pt>
    <dgm:pt modelId="{0B4E2529-F28F-4670-AC86-E88619F9AD84}" type="sibTrans" cxnId="{A5C5AC79-BAC2-4019-8941-4A17CB9902BE}">
      <dgm:prSet/>
      <dgm:spPr/>
      <dgm:t>
        <a:bodyPr/>
        <a:lstStyle/>
        <a:p>
          <a:endParaRPr lang="ru-RU"/>
        </a:p>
      </dgm:t>
    </dgm:pt>
    <dgm:pt modelId="{F76E23EF-F87D-4DF6-9B21-3F8FDF5E5CD5}">
      <dgm:prSet phldrT="[Текст]"/>
      <dgm:spPr>
        <a:solidFill>
          <a:schemeClr val="accent5">
            <a:lumMod val="20000"/>
            <a:lumOff val="80000"/>
          </a:schemeClr>
        </a:solidFill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ПРЕДСТАВИТЕЛЬ</a:t>
          </a:r>
        </a:p>
        <a:p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ПРОФЕССИОНАЛЬНОЙ НЕКОММЕРЧЕСКОЙ ОРГАНИЗАЦИИ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69F4FA-83D4-479F-BE46-E65D24773BA7}" type="parTrans" cxnId="{B87882DD-FB99-4AC6-B769-E47590CC5DA0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A148CCF1-50C7-4B4B-8853-90858E8048E5}" type="sibTrans" cxnId="{B87882DD-FB99-4AC6-B769-E47590CC5DA0}">
      <dgm:prSet/>
      <dgm:spPr/>
      <dgm:t>
        <a:bodyPr/>
        <a:lstStyle/>
        <a:p>
          <a:endParaRPr lang="ru-RU"/>
        </a:p>
      </dgm:t>
    </dgm:pt>
    <dgm:pt modelId="{99E9705F-5838-425B-AAC2-7624B834FC10}">
      <dgm:prSet phldrT="[Текст]"/>
      <dgm:spPr>
        <a:solidFill>
          <a:schemeClr val="accent5">
            <a:lumMod val="20000"/>
            <a:lumOff val="80000"/>
          </a:schemeClr>
        </a:solidFill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ПРЕДСТАВИТЕЛЬ</a:t>
          </a:r>
        </a:p>
        <a:p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ОБЪЕДИНЕНИЯ РАБОТОДАТЕЛЕЙ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360A6F-69E8-4A0A-9297-B96AF7376032}" type="parTrans" cxnId="{2B0F71A8-E98E-450F-8F7E-1667FDDB361F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0BA8E29A-C719-44C7-9F57-B2A29E690B9A}" type="sibTrans" cxnId="{2B0F71A8-E98E-450F-8F7E-1667FDDB361F}">
      <dgm:prSet/>
      <dgm:spPr/>
      <dgm:t>
        <a:bodyPr/>
        <a:lstStyle/>
        <a:p>
          <a:endParaRPr lang="ru-RU"/>
        </a:p>
      </dgm:t>
    </dgm:pt>
    <dgm:pt modelId="{7A771149-24D6-4060-817F-3D904EC448A8}">
      <dgm:prSet phldrT="[Текст]"/>
      <dgm:spPr>
        <a:solidFill>
          <a:schemeClr val="accent5">
            <a:lumMod val="20000"/>
            <a:lumOff val="80000"/>
          </a:schemeClr>
        </a:solidFill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ПРЕДСТАВИТЕЛЬ</a:t>
          </a:r>
        </a:p>
        <a:p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ОБРАЗОВАТЕЛЬНОЙ</a:t>
          </a:r>
        </a:p>
        <a:p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ОРГАНИЗАЦИИ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F16BEB-6F39-4335-A852-662D527465F7}" type="parTrans" cxnId="{C93A0A63-888D-4548-90E4-E011CA92EC94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572C701E-3D59-4593-A3C1-F9D74B253A45}" type="sibTrans" cxnId="{C93A0A63-888D-4548-90E4-E011CA92EC94}">
      <dgm:prSet/>
      <dgm:spPr/>
      <dgm:t>
        <a:bodyPr/>
        <a:lstStyle/>
        <a:p>
          <a:endParaRPr lang="ru-RU"/>
        </a:p>
      </dgm:t>
    </dgm:pt>
    <dgm:pt modelId="{DB85CC20-731B-4E11-B3C3-968425C87B8F}" type="pres">
      <dgm:prSet presAssocID="{DC6314C4-E04A-45FD-890C-0795E6CFB43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75B7736-A27A-4357-AAB7-689CF6D332E2}" type="pres">
      <dgm:prSet presAssocID="{550AF186-14AA-4219-94CA-AF7B1295A52E}" presName="hierRoot1" presStyleCnt="0">
        <dgm:presLayoutVars>
          <dgm:hierBranch val="init"/>
        </dgm:presLayoutVars>
      </dgm:prSet>
      <dgm:spPr/>
    </dgm:pt>
    <dgm:pt modelId="{8AE6868A-6CA9-4823-AADD-54CB3DF72AA2}" type="pres">
      <dgm:prSet presAssocID="{550AF186-14AA-4219-94CA-AF7B1295A52E}" presName="rootComposite1" presStyleCnt="0"/>
      <dgm:spPr/>
    </dgm:pt>
    <dgm:pt modelId="{B634AB7B-F151-4B90-B451-202B4718B22F}" type="pres">
      <dgm:prSet presAssocID="{550AF186-14AA-4219-94CA-AF7B1295A52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2C6A2F-47EB-4A89-92BB-D702EAAA6B85}" type="pres">
      <dgm:prSet presAssocID="{550AF186-14AA-4219-94CA-AF7B1295A52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07D61DA-885C-4080-A496-645A10B724FD}" type="pres">
      <dgm:prSet presAssocID="{550AF186-14AA-4219-94CA-AF7B1295A52E}" presName="hierChild2" presStyleCnt="0"/>
      <dgm:spPr/>
    </dgm:pt>
    <dgm:pt modelId="{FA3098FB-5A65-4F2F-B1BA-E9313480AFB6}" type="pres">
      <dgm:prSet presAssocID="{D169F4FA-83D4-479F-BE46-E65D24773BA7}" presName="Name37" presStyleLbl="parChTrans1D2" presStyleIdx="0" presStyleCnt="3"/>
      <dgm:spPr/>
      <dgm:t>
        <a:bodyPr/>
        <a:lstStyle/>
        <a:p>
          <a:endParaRPr lang="ru-RU"/>
        </a:p>
      </dgm:t>
    </dgm:pt>
    <dgm:pt modelId="{43BF37DF-95F5-4390-A8FA-338991E10781}" type="pres">
      <dgm:prSet presAssocID="{F76E23EF-F87D-4DF6-9B21-3F8FDF5E5CD5}" presName="hierRoot2" presStyleCnt="0">
        <dgm:presLayoutVars>
          <dgm:hierBranch val="init"/>
        </dgm:presLayoutVars>
      </dgm:prSet>
      <dgm:spPr/>
    </dgm:pt>
    <dgm:pt modelId="{6500C447-F57D-4642-890A-59FF8904D30E}" type="pres">
      <dgm:prSet presAssocID="{F76E23EF-F87D-4DF6-9B21-3F8FDF5E5CD5}" presName="rootComposite" presStyleCnt="0"/>
      <dgm:spPr/>
    </dgm:pt>
    <dgm:pt modelId="{39DF384B-451F-41A2-8F14-77FEEF87C86D}" type="pres">
      <dgm:prSet presAssocID="{F76E23EF-F87D-4DF6-9B21-3F8FDF5E5CD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7431D3-847F-4481-BDD3-F1064312B549}" type="pres">
      <dgm:prSet presAssocID="{F76E23EF-F87D-4DF6-9B21-3F8FDF5E5CD5}" presName="rootConnector" presStyleLbl="node2" presStyleIdx="0" presStyleCnt="3"/>
      <dgm:spPr/>
      <dgm:t>
        <a:bodyPr/>
        <a:lstStyle/>
        <a:p>
          <a:endParaRPr lang="ru-RU"/>
        </a:p>
      </dgm:t>
    </dgm:pt>
    <dgm:pt modelId="{B65915E4-15E5-40EA-A974-D2B70E6F1B43}" type="pres">
      <dgm:prSet presAssocID="{F76E23EF-F87D-4DF6-9B21-3F8FDF5E5CD5}" presName="hierChild4" presStyleCnt="0"/>
      <dgm:spPr/>
    </dgm:pt>
    <dgm:pt modelId="{D91D2F66-669F-4DB4-8E88-0ED211F2F389}" type="pres">
      <dgm:prSet presAssocID="{F76E23EF-F87D-4DF6-9B21-3F8FDF5E5CD5}" presName="hierChild5" presStyleCnt="0"/>
      <dgm:spPr/>
    </dgm:pt>
    <dgm:pt modelId="{3DF9D365-47B4-4305-B972-987A31779EED}" type="pres">
      <dgm:prSet presAssocID="{AE360A6F-69E8-4A0A-9297-B96AF7376032}" presName="Name37" presStyleLbl="parChTrans1D2" presStyleIdx="1" presStyleCnt="3"/>
      <dgm:spPr/>
      <dgm:t>
        <a:bodyPr/>
        <a:lstStyle/>
        <a:p>
          <a:endParaRPr lang="ru-RU"/>
        </a:p>
      </dgm:t>
    </dgm:pt>
    <dgm:pt modelId="{8022A0F3-C8EE-44D8-B3DF-257BC4033BA3}" type="pres">
      <dgm:prSet presAssocID="{99E9705F-5838-425B-AAC2-7624B834FC10}" presName="hierRoot2" presStyleCnt="0">
        <dgm:presLayoutVars>
          <dgm:hierBranch val="init"/>
        </dgm:presLayoutVars>
      </dgm:prSet>
      <dgm:spPr/>
    </dgm:pt>
    <dgm:pt modelId="{301047CA-09EE-4C41-97A6-A2D890CB0390}" type="pres">
      <dgm:prSet presAssocID="{99E9705F-5838-425B-AAC2-7624B834FC10}" presName="rootComposite" presStyleCnt="0"/>
      <dgm:spPr/>
    </dgm:pt>
    <dgm:pt modelId="{12DDFCCA-8D08-4976-9697-A00435B76F7C}" type="pres">
      <dgm:prSet presAssocID="{99E9705F-5838-425B-AAC2-7624B834FC1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E6F119-494C-44B3-B51F-BCEDC3B8F886}" type="pres">
      <dgm:prSet presAssocID="{99E9705F-5838-425B-AAC2-7624B834FC10}" presName="rootConnector" presStyleLbl="node2" presStyleIdx="1" presStyleCnt="3"/>
      <dgm:spPr/>
      <dgm:t>
        <a:bodyPr/>
        <a:lstStyle/>
        <a:p>
          <a:endParaRPr lang="ru-RU"/>
        </a:p>
      </dgm:t>
    </dgm:pt>
    <dgm:pt modelId="{E952BDC3-FBFD-4906-AD82-14466A22BCAE}" type="pres">
      <dgm:prSet presAssocID="{99E9705F-5838-425B-AAC2-7624B834FC10}" presName="hierChild4" presStyleCnt="0"/>
      <dgm:spPr/>
    </dgm:pt>
    <dgm:pt modelId="{5FF7EA89-5F6C-4E81-A6B3-DCE445421376}" type="pres">
      <dgm:prSet presAssocID="{99E9705F-5838-425B-AAC2-7624B834FC10}" presName="hierChild5" presStyleCnt="0"/>
      <dgm:spPr/>
    </dgm:pt>
    <dgm:pt modelId="{65A2D7F7-77AE-403F-866B-DB6F18D29967}" type="pres">
      <dgm:prSet presAssocID="{DBF16BEB-6F39-4335-A852-662D527465F7}" presName="Name37" presStyleLbl="parChTrans1D2" presStyleIdx="2" presStyleCnt="3"/>
      <dgm:spPr/>
      <dgm:t>
        <a:bodyPr/>
        <a:lstStyle/>
        <a:p>
          <a:endParaRPr lang="ru-RU"/>
        </a:p>
      </dgm:t>
    </dgm:pt>
    <dgm:pt modelId="{1AD2925F-6CA2-4876-99DD-0ADC96555C8C}" type="pres">
      <dgm:prSet presAssocID="{7A771149-24D6-4060-817F-3D904EC448A8}" presName="hierRoot2" presStyleCnt="0">
        <dgm:presLayoutVars>
          <dgm:hierBranch val="init"/>
        </dgm:presLayoutVars>
      </dgm:prSet>
      <dgm:spPr/>
    </dgm:pt>
    <dgm:pt modelId="{2EF08014-B902-46D3-99C5-7382B64F2262}" type="pres">
      <dgm:prSet presAssocID="{7A771149-24D6-4060-817F-3D904EC448A8}" presName="rootComposite" presStyleCnt="0"/>
      <dgm:spPr/>
    </dgm:pt>
    <dgm:pt modelId="{B739D501-0739-40F5-9F45-8453916BB917}" type="pres">
      <dgm:prSet presAssocID="{7A771149-24D6-4060-817F-3D904EC448A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F14FEE-F168-4CE4-9A09-3891A2EA9FA9}" type="pres">
      <dgm:prSet presAssocID="{7A771149-24D6-4060-817F-3D904EC448A8}" presName="rootConnector" presStyleLbl="node2" presStyleIdx="2" presStyleCnt="3"/>
      <dgm:spPr/>
      <dgm:t>
        <a:bodyPr/>
        <a:lstStyle/>
        <a:p>
          <a:endParaRPr lang="ru-RU"/>
        </a:p>
      </dgm:t>
    </dgm:pt>
    <dgm:pt modelId="{D36D4F76-DD1E-48F2-9B1F-D08F491C9B4B}" type="pres">
      <dgm:prSet presAssocID="{7A771149-24D6-4060-817F-3D904EC448A8}" presName="hierChild4" presStyleCnt="0"/>
      <dgm:spPr/>
    </dgm:pt>
    <dgm:pt modelId="{F1132760-A648-4057-B1BE-DD8D42BF8B83}" type="pres">
      <dgm:prSet presAssocID="{7A771149-24D6-4060-817F-3D904EC448A8}" presName="hierChild5" presStyleCnt="0"/>
      <dgm:spPr/>
    </dgm:pt>
    <dgm:pt modelId="{07BBC7DA-BD37-45B6-AD6B-4F21CBF0E9BD}" type="pres">
      <dgm:prSet presAssocID="{550AF186-14AA-4219-94CA-AF7B1295A52E}" presName="hierChild3" presStyleCnt="0"/>
      <dgm:spPr/>
    </dgm:pt>
  </dgm:ptLst>
  <dgm:cxnLst>
    <dgm:cxn modelId="{C4042756-E888-4BA2-A456-4A06B6FE238E}" type="presOf" srcId="{F76E23EF-F87D-4DF6-9B21-3F8FDF5E5CD5}" destId="{407431D3-847F-4481-BDD3-F1064312B549}" srcOrd="1" destOrd="0" presId="urn:microsoft.com/office/officeart/2005/8/layout/orgChart1"/>
    <dgm:cxn modelId="{ECA45E54-5B95-42AF-9481-BB8163FDD6F3}" type="presOf" srcId="{D169F4FA-83D4-479F-BE46-E65D24773BA7}" destId="{FA3098FB-5A65-4F2F-B1BA-E9313480AFB6}" srcOrd="0" destOrd="0" presId="urn:microsoft.com/office/officeart/2005/8/layout/orgChart1"/>
    <dgm:cxn modelId="{E670E31A-21DC-4A61-99A8-AF116B6CE330}" type="presOf" srcId="{DBF16BEB-6F39-4335-A852-662D527465F7}" destId="{65A2D7F7-77AE-403F-866B-DB6F18D29967}" srcOrd="0" destOrd="0" presId="urn:microsoft.com/office/officeart/2005/8/layout/orgChart1"/>
    <dgm:cxn modelId="{3D337100-160A-4E73-8718-6946500200CB}" type="presOf" srcId="{DC6314C4-E04A-45FD-890C-0795E6CFB432}" destId="{DB85CC20-731B-4E11-B3C3-968425C87B8F}" srcOrd="0" destOrd="0" presId="urn:microsoft.com/office/officeart/2005/8/layout/orgChart1"/>
    <dgm:cxn modelId="{2A27216A-A474-443A-9836-BC6272A0EBC1}" type="presOf" srcId="{550AF186-14AA-4219-94CA-AF7B1295A52E}" destId="{E02C6A2F-47EB-4A89-92BB-D702EAAA6B85}" srcOrd="1" destOrd="0" presId="urn:microsoft.com/office/officeart/2005/8/layout/orgChart1"/>
    <dgm:cxn modelId="{2B0F71A8-E98E-450F-8F7E-1667FDDB361F}" srcId="{550AF186-14AA-4219-94CA-AF7B1295A52E}" destId="{99E9705F-5838-425B-AAC2-7624B834FC10}" srcOrd="1" destOrd="0" parTransId="{AE360A6F-69E8-4A0A-9297-B96AF7376032}" sibTransId="{0BA8E29A-C719-44C7-9F57-B2A29E690B9A}"/>
    <dgm:cxn modelId="{DB9D7678-D3E6-416C-886B-94FEF62A06F7}" type="presOf" srcId="{99E9705F-5838-425B-AAC2-7624B834FC10}" destId="{3CE6F119-494C-44B3-B51F-BCEDC3B8F886}" srcOrd="1" destOrd="0" presId="urn:microsoft.com/office/officeart/2005/8/layout/orgChart1"/>
    <dgm:cxn modelId="{AB0104A6-6D20-427A-9F36-DB0950B1EF2B}" type="presOf" srcId="{7A771149-24D6-4060-817F-3D904EC448A8}" destId="{B739D501-0739-40F5-9F45-8453916BB917}" srcOrd="0" destOrd="0" presId="urn:microsoft.com/office/officeart/2005/8/layout/orgChart1"/>
    <dgm:cxn modelId="{20A0E2F2-4D69-4C6D-BDB7-7547F5C77197}" type="presOf" srcId="{7A771149-24D6-4060-817F-3D904EC448A8}" destId="{95F14FEE-F168-4CE4-9A09-3891A2EA9FA9}" srcOrd="1" destOrd="0" presId="urn:microsoft.com/office/officeart/2005/8/layout/orgChart1"/>
    <dgm:cxn modelId="{C93A0A63-888D-4548-90E4-E011CA92EC94}" srcId="{550AF186-14AA-4219-94CA-AF7B1295A52E}" destId="{7A771149-24D6-4060-817F-3D904EC448A8}" srcOrd="2" destOrd="0" parTransId="{DBF16BEB-6F39-4335-A852-662D527465F7}" sibTransId="{572C701E-3D59-4593-A3C1-F9D74B253A45}"/>
    <dgm:cxn modelId="{B87882DD-FB99-4AC6-B769-E47590CC5DA0}" srcId="{550AF186-14AA-4219-94CA-AF7B1295A52E}" destId="{F76E23EF-F87D-4DF6-9B21-3F8FDF5E5CD5}" srcOrd="0" destOrd="0" parTransId="{D169F4FA-83D4-479F-BE46-E65D24773BA7}" sibTransId="{A148CCF1-50C7-4B4B-8853-90858E8048E5}"/>
    <dgm:cxn modelId="{AD4D82AE-DD8D-43C7-91DC-97F4514CBC6B}" type="presOf" srcId="{AE360A6F-69E8-4A0A-9297-B96AF7376032}" destId="{3DF9D365-47B4-4305-B972-987A31779EED}" srcOrd="0" destOrd="0" presId="urn:microsoft.com/office/officeart/2005/8/layout/orgChart1"/>
    <dgm:cxn modelId="{DFE71BBD-126F-4B0A-938F-28DC2CFDCF15}" type="presOf" srcId="{99E9705F-5838-425B-AAC2-7624B834FC10}" destId="{12DDFCCA-8D08-4976-9697-A00435B76F7C}" srcOrd="0" destOrd="0" presId="urn:microsoft.com/office/officeart/2005/8/layout/orgChart1"/>
    <dgm:cxn modelId="{EA0DA324-3115-4055-8F4F-730C919B3D33}" type="presOf" srcId="{F76E23EF-F87D-4DF6-9B21-3F8FDF5E5CD5}" destId="{39DF384B-451F-41A2-8F14-77FEEF87C86D}" srcOrd="0" destOrd="0" presId="urn:microsoft.com/office/officeart/2005/8/layout/orgChart1"/>
    <dgm:cxn modelId="{A5C5AC79-BAC2-4019-8941-4A17CB9902BE}" srcId="{DC6314C4-E04A-45FD-890C-0795E6CFB432}" destId="{550AF186-14AA-4219-94CA-AF7B1295A52E}" srcOrd="0" destOrd="0" parTransId="{EFFF2F16-3B5C-4508-9ED8-8E1AC8AB7B22}" sibTransId="{0B4E2529-F28F-4670-AC86-E88619F9AD84}"/>
    <dgm:cxn modelId="{A8929B70-346D-4BC8-A3C5-DEC0B0022E30}" type="presOf" srcId="{550AF186-14AA-4219-94CA-AF7B1295A52E}" destId="{B634AB7B-F151-4B90-B451-202B4718B22F}" srcOrd="0" destOrd="0" presId="urn:microsoft.com/office/officeart/2005/8/layout/orgChart1"/>
    <dgm:cxn modelId="{8CF25DF2-B888-49F6-88A2-27B805BCBADF}" type="presParOf" srcId="{DB85CC20-731B-4E11-B3C3-968425C87B8F}" destId="{275B7736-A27A-4357-AAB7-689CF6D332E2}" srcOrd="0" destOrd="0" presId="urn:microsoft.com/office/officeart/2005/8/layout/orgChart1"/>
    <dgm:cxn modelId="{10371653-3788-443F-9E97-F367C4925E16}" type="presParOf" srcId="{275B7736-A27A-4357-AAB7-689CF6D332E2}" destId="{8AE6868A-6CA9-4823-AADD-54CB3DF72AA2}" srcOrd="0" destOrd="0" presId="urn:microsoft.com/office/officeart/2005/8/layout/orgChart1"/>
    <dgm:cxn modelId="{13668BAE-E4D6-4E9A-915F-9A4F8095F779}" type="presParOf" srcId="{8AE6868A-6CA9-4823-AADD-54CB3DF72AA2}" destId="{B634AB7B-F151-4B90-B451-202B4718B22F}" srcOrd="0" destOrd="0" presId="urn:microsoft.com/office/officeart/2005/8/layout/orgChart1"/>
    <dgm:cxn modelId="{237E530B-EF12-4BE4-9351-922CC0668D2B}" type="presParOf" srcId="{8AE6868A-6CA9-4823-AADD-54CB3DF72AA2}" destId="{E02C6A2F-47EB-4A89-92BB-D702EAAA6B85}" srcOrd="1" destOrd="0" presId="urn:microsoft.com/office/officeart/2005/8/layout/orgChart1"/>
    <dgm:cxn modelId="{5EBFC26A-B6B2-4ADA-BE55-BE22CEC10349}" type="presParOf" srcId="{275B7736-A27A-4357-AAB7-689CF6D332E2}" destId="{907D61DA-885C-4080-A496-645A10B724FD}" srcOrd="1" destOrd="0" presId="urn:microsoft.com/office/officeart/2005/8/layout/orgChart1"/>
    <dgm:cxn modelId="{FD44252A-4757-4C27-8EBE-AB896F9A1FEB}" type="presParOf" srcId="{907D61DA-885C-4080-A496-645A10B724FD}" destId="{FA3098FB-5A65-4F2F-B1BA-E9313480AFB6}" srcOrd="0" destOrd="0" presId="urn:microsoft.com/office/officeart/2005/8/layout/orgChart1"/>
    <dgm:cxn modelId="{21373391-FAEA-40D3-AEBF-A2948B95153D}" type="presParOf" srcId="{907D61DA-885C-4080-A496-645A10B724FD}" destId="{43BF37DF-95F5-4390-A8FA-338991E10781}" srcOrd="1" destOrd="0" presId="urn:microsoft.com/office/officeart/2005/8/layout/orgChart1"/>
    <dgm:cxn modelId="{7F816F93-5D6C-4947-9461-89C7DEBC4B3E}" type="presParOf" srcId="{43BF37DF-95F5-4390-A8FA-338991E10781}" destId="{6500C447-F57D-4642-890A-59FF8904D30E}" srcOrd="0" destOrd="0" presId="urn:microsoft.com/office/officeart/2005/8/layout/orgChart1"/>
    <dgm:cxn modelId="{2F5484B8-2BAF-43D2-BE08-C2525EBDB24C}" type="presParOf" srcId="{6500C447-F57D-4642-890A-59FF8904D30E}" destId="{39DF384B-451F-41A2-8F14-77FEEF87C86D}" srcOrd="0" destOrd="0" presId="urn:microsoft.com/office/officeart/2005/8/layout/orgChart1"/>
    <dgm:cxn modelId="{46DD1A86-CACC-46A6-8D7B-40C1D7FF4100}" type="presParOf" srcId="{6500C447-F57D-4642-890A-59FF8904D30E}" destId="{407431D3-847F-4481-BDD3-F1064312B549}" srcOrd="1" destOrd="0" presId="urn:microsoft.com/office/officeart/2005/8/layout/orgChart1"/>
    <dgm:cxn modelId="{7A5252BA-0D0D-46FF-9E87-382964A7B246}" type="presParOf" srcId="{43BF37DF-95F5-4390-A8FA-338991E10781}" destId="{B65915E4-15E5-40EA-A974-D2B70E6F1B43}" srcOrd="1" destOrd="0" presId="urn:microsoft.com/office/officeart/2005/8/layout/orgChart1"/>
    <dgm:cxn modelId="{DDC531B7-1EAE-48BE-A71A-4298F55F56EC}" type="presParOf" srcId="{43BF37DF-95F5-4390-A8FA-338991E10781}" destId="{D91D2F66-669F-4DB4-8E88-0ED211F2F389}" srcOrd="2" destOrd="0" presId="urn:microsoft.com/office/officeart/2005/8/layout/orgChart1"/>
    <dgm:cxn modelId="{DB2F5819-7B70-4B4D-97F6-8E217E4668C5}" type="presParOf" srcId="{907D61DA-885C-4080-A496-645A10B724FD}" destId="{3DF9D365-47B4-4305-B972-987A31779EED}" srcOrd="2" destOrd="0" presId="urn:microsoft.com/office/officeart/2005/8/layout/orgChart1"/>
    <dgm:cxn modelId="{70CE4475-3682-409D-AD09-9550F5E841CA}" type="presParOf" srcId="{907D61DA-885C-4080-A496-645A10B724FD}" destId="{8022A0F3-C8EE-44D8-B3DF-257BC4033BA3}" srcOrd="3" destOrd="0" presId="urn:microsoft.com/office/officeart/2005/8/layout/orgChart1"/>
    <dgm:cxn modelId="{499B81D3-B79C-4C6F-A9E5-CFEAB849C332}" type="presParOf" srcId="{8022A0F3-C8EE-44D8-B3DF-257BC4033BA3}" destId="{301047CA-09EE-4C41-97A6-A2D890CB0390}" srcOrd="0" destOrd="0" presId="urn:microsoft.com/office/officeart/2005/8/layout/orgChart1"/>
    <dgm:cxn modelId="{9B963B5B-4F3E-4F07-9C60-AE1F21712DCC}" type="presParOf" srcId="{301047CA-09EE-4C41-97A6-A2D890CB0390}" destId="{12DDFCCA-8D08-4976-9697-A00435B76F7C}" srcOrd="0" destOrd="0" presId="urn:microsoft.com/office/officeart/2005/8/layout/orgChart1"/>
    <dgm:cxn modelId="{BCFDE6A4-E404-442D-998F-AD2012F65160}" type="presParOf" srcId="{301047CA-09EE-4C41-97A6-A2D890CB0390}" destId="{3CE6F119-494C-44B3-B51F-BCEDC3B8F886}" srcOrd="1" destOrd="0" presId="urn:microsoft.com/office/officeart/2005/8/layout/orgChart1"/>
    <dgm:cxn modelId="{C5814875-4479-4509-9707-FB9A1D6E98C4}" type="presParOf" srcId="{8022A0F3-C8EE-44D8-B3DF-257BC4033BA3}" destId="{E952BDC3-FBFD-4906-AD82-14466A22BCAE}" srcOrd="1" destOrd="0" presId="urn:microsoft.com/office/officeart/2005/8/layout/orgChart1"/>
    <dgm:cxn modelId="{B0AA9E25-508F-4D2C-AE40-33D103F465C0}" type="presParOf" srcId="{8022A0F3-C8EE-44D8-B3DF-257BC4033BA3}" destId="{5FF7EA89-5F6C-4E81-A6B3-DCE445421376}" srcOrd="2" destOrd="0" presId="urn:microsoft.com/office/officeart/2005/8/layout/orgChart1"/>
    <dgm:cxn modelId="{98382338-C4BC-4B03-8A9F-4E311E59BB96}" type="presParOf" srcId="{907D61DA-885C-4080-A496-645A10B724FD}" destId="{65A2D7F7-77AE-403F-866B-DB6F18D29967}" srcOrd="4" destOrd="0" presId="urn:microsoft.com/office/officeart/2005/8/layout/orgChart1"/>
    <dgm:cxn modelId="{4C37A530-CC64-4A5F-813B-3305D4401C05}" type="presParOf" srcId="{907D61DA-885C-4080-A496-645A10B724FD}" destId="{1AD2925F-6CA2-4876-99DD-0ADC96555C8C}" srcOrd="5" destOrd="0" presId="urn:microsoft.com/office/officeart/2005/8/layout/orgChart1"/>
    <dgm:cxn modelId="{38E1100F-C3C3-4FD5-BDEF-244D6244C156}" type="presParOf" srcId="{1AD2925F-6CA2-4876-99DD-0ADC96555C8C}" destId="{2EF08014-B902-46D3-99C5-7382B64F2262}" srcOrd="0" destOrd="0" presId="urn:microsoft.com/office/officeart/2005/8/layout/orgChart1"/>
    <dgm:cxn modelId="{CD87238B-A33E-484C-BF61-8E85C6F14EBF}" type="presParOf" srcId="{2EF08014-B902-46D3-99C5-7382B64F2262}" destId="{B739D501-0739-40F5-9F45-8453916BB917}" srcOrd="0" destOrd="0" presId="urn:microsoft.com/office/officeart/2005/8/layout/orgChart1"/>
    <dgm:cxn modelId="{0F848B61-0F59-4469-81B0-AED3E0513A11}" type="presParOf" srcId="{2EF08014-B902-46D3-99C5-7382B64F2262}" destId="{95F14FEE-F168-4CE4-9A09-3891A2EA9FA9}" srcOrd="1" destOrd="0" presId="urn:microsoft.com/office/officeart/2005/8/layout/orgChart1"/>
    <dgm:cxn modelId="{9F6AD4C9-6257-498F-A303-3B21AF00061C}" type="presParOf" srcId="{1AD2925F-6CA2-4876-99DD-0ADC96555C8C}" destId="{D36D4F76-DD1E-48F2-9B1F-D08F491C9B4B}" srcOrd="1" destOrd="0" presId="urn:microsoft.com/office/officeart/2005/8/layout/orgChart1"/>
    <dgm:cxn modelId="{7E09FB17-84D5-4C21-A467-5E464BC019B4}" type="presParOf" srcId="{1AD2925F-6CA2-4876-99DD-0ADC96555C8C}" destId="{F1132760-A648-4057-B1BE-DD8D42BF8B83}" srcOrd="2" destOrd="0" presId="urn:microsoft.com/office/officeart/2005/8/layout/orgChart1"/>
    <dgm:cxn modelId="{B41FFE96-F07C-4CA4-9CFD-77AFF54F80AD}" type="presParOf" srcId="{275B7736-A27A-4357-AAB7-689CF6D332E2}" destId="{07BBC7DA-BD37-45B6-AD6B-4F21CBF0E9B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A2D7F7-77AE-403F-866B-DB6F18D29967}">
      <dsp:nvSpPr>
        <dsp:cNvPr id="0" name=""/>
        <dsp:cNvSpPr/>
      </dsp:nvSpPr>
      <dsp:spPr>
        <a:xfrm>
          <a:off x="4464495" y="2570217"/>
          <a:ext cx="3158663" cy="548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98"/>
              </a:lnTo>
              <a:lnTo>
                <a:pt x="3158663" y="274098"/>
              </a:lnTo>
              <a:lnTo>
                <a:pt x="3158663" y="548197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3DF9D365-47B4-4305-B972-987A31779EED}">
      <dsp:nvSpPr>
        <dsp:cNvPr id="0" name=""/>
        <dsp:cNvSpPr/>
      </dsp:nvSpPr>
      <dsp:spPr>
        <a:xfrm>
          <a:off x="4418775" y="2570217"/>
          <a:ext cx="91440" cy="5481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8197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FA3098FB-5A65-4F2F-B1BA-E9313480AFB6}">
      <dsp:nvSpPr>
        <dsp:cNvPr id="0" name=""/>
        <dsp:cNvSpPr/>
      </dsp:nvSpPr>
      <dsp:spPr>
        <a:xfrm>
          <a:off x="1305832" y="2570217"/>
          <a:ext cx="3158663" cy="548197"/>
        </a:xfrm>
        <a:custGeom>
          <a:avLst/>
          <a:gdLst/>
          <a:ahLst/>
          <a:cxnLst/>
          <a:rect l="0" t="0" r="0" b="0"/>
          <a:pathLst>
            <a:path>
              <a:moveTo>
                <a:pt x="3158663" y="0"/>
              </a:moveTo>
              <a:lnTo>
                <a:pt x="3158663" y="274098"/>
              </a:lnTo>
              <a:lnTo>
                <a:pt x="0" y="274098"/>
              </a:lnTo>
              <a:lnTo>
                <a:pt x="0" y="548197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B634AB7B-F151-4B90-B451-202B4718B22F}">
      <dsp:nvSpPr>
        <dsp:cNvPr id="0" name=""/>
        <dsp:cNvSpPr/>
      </dsp:nvSpPr>
      <dsp:spPr>
        <a:xfrm>
          <a:off x="3159263" y="1264984"/>
          <a:ext cx="2610465" cy="130523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АККРЕДИТАЦИОННАЯ КОМИССИЯ</a:t>
          </a:r>
          <a:endParaRPr lang="ru-RU" sz="17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9263" y="1264984"/>
        <a:ext cx="2610465" cy="1305232"/>
      </dsp:txXfrm>
    </dsp:sp>
    <dsp:sp modelId="{39DF384B-451F-41A2-8F14-77FEEF87C86D}">
      <dsp:nvSpPr>
        <dsp:cNvPr id="0" name=""/>
        <dsp:cNvSpPr/>
      </dsp:nvSpPr>
      <dsp:spPr>
        <a:xfrm>
          <a:off x="599" y="3118414"/>
          <a:ext cx="2610465" cy="130523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ПРЕДСТАВИТЕЛЬ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ПРОФЕССИОНАЛЬНОЙ НЕКОММЕРЧЕСКОЙ ОРГАНИЗАЦИИ</a:t>
          </a:r>
          <a:endParaRPr lang="ru-RU" sz="17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9" y="3118414"/>
        <a:ext cx="2610465" cy="1305232"/>
      </dsp:txXfrm>
    </dsp:sp>
    <dsp:sp modelId="{12DDFCCA-8D08-4976-9697-A00435B76F7C}">
      <dsp:nvSpPr>
        <dsp:cNvPr id="0" name=""/>
        <dsp:cNvSpPr/>
      </dsp:nvSpPr>
      <dsp:spPr>
        <a:xfrm>
          <a:off x="3159263" y="3118414"/>
          <a:ext cx="2610465" cy="130523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ПРЕДСТАВИТЕЛЬ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ОБЪЕДИНЕНИЯ РАБОТОДАТЕЛЕЙ</a:t>
          </a:r>
          <a:endParaRPr lang="ru-RU" sz="17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9263" y="3118414"/>
        <a:ext cx="2610465" cy="1305232"/>
      </dsp:txXfrm>
    </dsp:sp>
    <dsp:sp modelId="{B739D501-0739-40F5-9F45-8453916BB917}">
      <dsp:nvSpPr>
        <dsp:cNvPr id="0" name=""/>
        <dsp:cNvSpPr/>
      </dsp:nvSpPr>
      <dsp:spPr>
        <a:xfrm>
          <a:off x="6317926" y="3118414"/>
          <a:ext cx="2610465" cy="130523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ПРЕДСТАВИТЕЛЬ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ОБРАЗОВАТЕЛЬНОЙ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ОРГАНИЗАЦИИ</a:t>
          </a:r>
          <a:endParaRPr lang="ru-RU" sz="17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17926" y="3118414"/>
        <a:ext cx="2610465" cy="1305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20A30-D9B8-43DF-AE25-94A19180BE8F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CC5A0-0C47-4BB9-B75D-B761EA1B5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0036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5B64-FFDE-4908-AE24-35CC16F3DC31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9760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78F77-6E72-4851-935D-191E8BF0800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0F6A0-288B-416F-8E0B-CA62BC942DB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2047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98D97-9D57-477D-AAE7-AD69FBCF636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3F97F-2C58-4B02-893A-A750A858C15A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810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E2220-C6BF-4E68-A7E5-B624C0863FA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5E369-C9DD-4BBA-8915-01A4AE608E65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064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33B36-0486-4ABB-A1A8-8F3FF1FC5F21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0151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32E03-9333-4053-A666-326D4219FB3B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115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54722-6197-41ED-A104-57AC49E636A8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203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F47E6-0286-49C0-A511-C414DA20ECC9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4932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7F7A3-B2B3-4F5A-82A9-0B26CE47AF21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163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C264F-5BE4-478A-BE95-65E26C25FCA3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090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17504-FE35-4869-9959-233A3929E4DD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432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D8AFE-8A30-4BC0-83A0-56680731E667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57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FD4D7-A0BA-44B7-A806-1BDDCDF5DA1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2320B-00B0-48E9-9158-D5AE0F6D8AE6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1530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8AC90-66EC-4B1B-A6F2-900BBAABF623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9185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FAF74-2F86-4CC2-866F-A8F3F66493F3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82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2B794-730C-45BB-A93D-C737A8A26943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711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47720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8C866-EFAA-4CAB-B849-4FFC0A844E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270FB-7B66-4BF9-96AB-862102CB40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6907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>
              <a:defRPr sz="54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80503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22B55-6E5C-499E-AACD-BB01205E70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9045C-8593-40DC-AF6A-83D68713AF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80133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A1429-6CEA-442F-B74A-FDE49F0101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4C4EB-33A4-4D3F-8C2A-92458A2C45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51616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F6E66-A003-48D1-B06E-46873067E9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C45FD-7FA1-45EA-9E96-4DB037B509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39171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1493B-7D31-4BA0-BB5D-3388221FDB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7D16A-7D70-47FC-8DE4-EF7C6A8CFF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239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DBFB5-1CF0-4B01-B83B-B467716D15E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8C93-67A2-4133-B7CE-47E7D2750814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7863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8C63A-3B0A-4618-A1A4-37AABF1A95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DEC55-8F8A-4CE3-96BA-F3A77D9846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3097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503CA-32F7-4ADD-8A75-2DC1359F3A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E4067-8D45-413D-B95F-3AEBA64A8E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69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8E4AB-898C-4333-86CD-AC78699DF3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A2E8F-4878-4F6B-BC39-C6F14AA08B2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1941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3B139-6F9C-4760-A8C5-3DBA3CE9FA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32CB1-7B7A-441B-B9D9-0B177CA185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4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F8A55-E88E-489B-977D-827E09955CF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3CA18-13E2-41D7-91AF-4CA46875D8C3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727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6E440-2825-46D1-B8AC-4C5B75B0266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22378-8381-4726-9697-8A82D00164F6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9715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C8AF7-EC67-4372-829D-BF1520B71A7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7D0F8-D578-4745-A517-AB6922FF9B8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4513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623BA-8CE3-4277-B4F4-136DD15A13D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33E82-2281-4A7E-B92B-BF2E01F97E17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8903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18869-FB1A-4BEB-B136-D4BE498C6E5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062BA-EE8A-490E-AAF7-6D65A582380F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9044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8A7E1-97DA-4B9E-8C76-98E95674465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98FEB-81C8-4FD2-893B-5CC7C6B3EFF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5329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ru-RU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ru-RU" smtClean="0"/>
              <a:t>Cliquez pour modifier les styles du texte du masque</a:t>
            </a:r>
          </a:p>
          <a:p>
            <a:pPr lvl="1"/>
            <a:r>
              <a:rPr lang="fr-CA" altLang="ru-RU" smtClean="0"/>
              <a:t>Deuxième niveau</a:t>
            </a:r>
          </a:p>
          <a:p>
            <a:pPr lvl="2"/>
            <a:r>
              <a:rPr lang="fr-CA" altLang="ru-RU" smtClean="0"/>
              <a:t>Troisième niveau</a:t>
            </a:r>
          </a:p>
          <a:p>
            <a:pPr lvl="3"/>
            <a:r>
              <a:rPr lang="fr-CA" altLang="ru-RU" smtClean="0"/>
              <a:t>Quatrième niveau</a:t>
            </a:r>
          </a:p>
          <a:p>
            <a:pPr lvl="4"/>
            <a:r>
              <a:rPr lang="fr-CA" altLang="ru-RU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8448CC-7A18-4568-8A2B-32C3C1A71AF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1FE57C-BB7E-4003-92DD-C1358747C39F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89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AB7980-77D5-451B-9DE0-FA526C95A0FE}" type="slidenum">
              <a:rPr lang="es-ES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793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v100328.jpg"/>
          <p:cNvPicPr>
            <a:picLocks noChangeAspect="1"/>
          </p:cNvPicPr>
          <p:nvPr/>
        </p:nvPicPr>
        <p:blipFill>
          <a:blip r:embed="rId13" cstate="print">
            <a:lum bright="4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9625" y="0"/>
            <a:ext cx="714375" cy="6858000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bv100328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714375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2F1CC-D2C3-41D2-8C46-E8F49C3884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4E02CE-FF7D-4C8A-AD19-37E0AB7E27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733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Constantia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b="1" kern="1200">
          <a:solidFill>
            <a:srgbClr val="0B5395"/>
          </a:solidFill>
          <a:latin typeface="Constantia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b="1" kern="1200">
          <a:solidFill>
            <a:srgbClr val="0B5395"/>
          </a:solidFill>
          <a:latin typeface="Constantia" pitchFamily="18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rgbClr val="0B5395"/>
          </a:solidFill>
          <a:latin typeface="Constantia" pitchFamily="18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rgbClr val="0B5395"/>
          </a:solidFill>
          <a:latin typeface="Constantia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b="1" kern="1200">
          <a:solidFill>
            <a:srgbClr val="0B5395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9.jpe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Relationship Id="rId1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372" y="34960"/>
            <a:ext cx="2797628" cy="9774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9"/>
            <a:ext cx="3481576" cy="9979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576" y="14468"/>
            <a:ext cx="2936524" cy="997976"/>
          </a:xfrm>
          <a:prstGeom prst="rect">
            <a:avLst/>
          </a:prstGeom>
        </p:spPr>
      </p:pic>
      <p:sp>
        <p:nvSpPr>
          <p:cNvPr id="9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0" y="1794076"/>
            <a:ext cx="9259745" cy="3603917"/>
          </a:xfrm>
        </p:spPr>
        <p:txBody>
          <a:bodyPr anchor="t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altLang="ru-RU" sz="5400" b="1" dirty="0" smtClean="0">
                <a:ln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ПРОВЕДЕНИЯ ПЕРВИЧНОЙ АККРЕДИТАЦИИ СПЕЦИАЛИСТОВ </a:t>
            </a:r>
            <a:endParaRPr lang="ru-RU" altLang="ru-RU" sz="5400" b="1" dirty="0">
              <a:ln/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7321" y="5373216"/>
            <a:ext cx="8018184" cy="123110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alt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Председатель Совета ректоров медицинских и фармацевтических вузов России, </a:t>
            </a:r>
            <a:r>
              <a:rPr lang="ru-RU" alt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ректор </a:t>
            </a:r>
            <a:r>
              <a:rPr lang="ru-RU" alt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Первого МГМУ им. </a:t>
            </a:r>
            <a:r>
              <a:rPr lang="ru-RU" alt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И.М</a:t>
            </a:r>
            <a:r>
              <a:rPr lang="ru-RU" alt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Сеченова, </a:t>
            </a:r>
            <a:r>
              <a:rPr lang="ru-RU" alt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</a:t>
            </a:r>
            <a:r>
              <a:rPr lang="ru-RU" alt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.-корр. </a:t>
            </a:r>
            <a:r>
              <a:rPr lang="ru-RU" alt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РАН, проф.</a:t>
            </a:r>
          </a:p>
          <a:p>
            <a:r>
              <a:rPr lang="ru-RU" alt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П.В. ГЛЫБОЧКО </a:t>
            </a:r>
            <a:endParaRPr lang="en-US" alt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4929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357" y="-99392"/>
            <a:ext cx="872328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СХЕМА ПРОЦЕССА ПЕРВИЧНОЙ АККРЕДИТАЦИИ</a:t>
            </a:r>
          </a:p>
        </p:txBody>
      </p:sp>
      <p:pic>
        <p:nvPicPr>
          <p:cNvPr id="3" name="Picture 8" descr="http://www.school688.ru/uploads/images/old/art/3d-chelovechek-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02" y="3640742"/>
            <a:ext cx="1360453" cy="102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first4success.com/content/images/firstaid/firstaid_cp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0619" y="4929559"/>
            <a:ext cx="1752129" cy="131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5189" y="506445"/>
            <a:ext cx="1236630" cy="9427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83721" y="4518485"/>
            <a:ext cx="977628" cy="5039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9260" y="2030226"/>
            <a:ext cx="876010" cy="12045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70965" y="1300549"/>
            <a:ext cx="1377308" cy="806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90865" y="557412"/>
            <a:ext cx="1685326" cy="9520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9950" y="2035579"/>
            <a:ext cx="1207618" cy="10566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41716" y="5179613"/>
            <a:ext cx="1793567" cy="9864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9856" y="2797984"/>
            <a:ext cx="1994144" cy="113381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305992" y="6135109"/>
            <a:ext cx="1838008" cy="426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Электронная очередь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63484" y="3191065"/>
            <a:ext cx="1838008" cy="426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обработка  заявки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41819" y="3206558"/>
            <a:ext cx="1838008" cy="426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регистрация в ЦА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01046" y="4027044"/>
            <a:ext cx="1838008" cy="426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1этап - тестирование</a:t>
            </a:r>
            <a:endParaRPr lang="ru-RU" sz="1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89830" y="629522"/>
            <a:ext cx="1897337" cy="716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Система тестирования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moodle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85831" y="3195207"/>
            <a:ext cx="1838008" cy="426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регистрация заявки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99992" y="6093296"/>
            <a:ext cx="2253002" cy="592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2 этап </a:t>
            </a:r>
          </a:p>
          <a:p>
            <a:pPr algn="ctr"/>
            <a:r>
              <a:rPr lang="ru-RU" sz="15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Решение </a:t>
            </a:r>
            <a:r>
              <a:rPr lang="ru-RU" sz="1500" b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симуляционных</a:t>
            </a:r>
            <a:r>
              <a:rPr lang="ru-RU" sz="15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задач</a:t>
            </a:r>
            <a:endParaRPr lang="ru-RU" sz="15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168192" y="4480286"/>
            <a:ext cx="1838008" cy="426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выход из ЦА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18038" y="4937695"/>
            <a:ext cx="1838008" cy="426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Терминал</a:t>
            </a:r>
            <a:r>
              <a:rPr lang="ru-RU" sz="1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endParaRPr lang="ru-RU" sz="16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96134" y="1045632"/>
            <a:ext cx="1705357" cy="832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расписание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19159375">
            <a:off x="6064218" y="3719894"/>
            <a:ext cx="1554472" cy="484632"/>
          </a:xfrm>
          <a:prstGeom prst="rightArrow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авторизация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2785653">
            <a:off x="4815737" y="3830061"/>
            <a:ext cx="1477682" cy="388811"/>
          </a:xfrm>
          <a:prstGeom prst="rightArrow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</a:t>
            </a:r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ыдача карты</a:t>
            </a:r>
            <a:endParaRPr lang="ru-RU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927" y="2055162"/>
            <a:ext cx="946282" cy="1377179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-86488" y="3098550"/>
            <a:ext cx="1838008" cy="426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аккредитуемый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8" name="Picture 6" descr="C:\Users\user\Pictures\Персональная-консультация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2698" y="2095868"/>
            <a:ext cx="1143492" cy="108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550245" y="3907915"/>
            <a:ext cx="1173594" cy="1022537"/>
          </a:xfrm>
          <a:prstGeom prst="rect">
            <a:avLst/>
          </a:prstGeom>
        </p:spPr>
      </p:pic>
      <p:sp>
        <p:nvSpPr>
          <p:cNvPr id="30" name="Двойная стрелка влево/вправо 29"/>
          <p:cNvSpPr/>
          <p:nvPr/>
        </p:nvSpPr>
        <p:spPr>
          <a:xfrm rot="5400000">
            <a:off x="7693016" y="2365591"/>
            <a:ext cx="1102779" cy="432050"/>
          </a:xfrm>
          <a:prstGeom prst="leftRightArrow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тесты</a:t>
            </a:r>
            <a:endParaRPr lang="ru-RU" sz="11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 rot="2387125">
            <a:off x="6108009" y="5329637"/>
            <a:ext cx="1554472" cy="484632"/>
          </a:xfrm>
          <a:prstGeom prst="rightArrow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авторизация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6219314" y="6243656"/>
            <a:ext cx="1216646" cy="11869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28" idx="1"/>
          </p:cNvCxnSpPr>
          <p:nvPr/>
        </p:nvCxnSpPr>
        <p:spPr>
          <a:xfrm>
            <a:off x="1000824" y="2632483"/>
            <a:ext cx="1131874" cy="8259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3359237" y="2632483"/>
            <a:ext cx="666108" cy="1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916507" y="2632483"/>
            <a:ext cx="650623" cy="0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6534200" y="2661345"/>
            <a:ext cx="788569" cy="264045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8441089" y="4453986"/>
            <a:ext cx="428782" cy="775214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7701" y="5486287"/>
            <a:ext cx="1297572" cy="1193896"/>
          </a:xfrm>
          <a:prstGeom prst="rect">
            <a:avLst/>
          </a:prstGeom>
        </p:spPr>
      </p:pic>
      <p:sp>
        <p:nvSpPr>
          <p:cNvPr id="42" name="Стрелка влево 41"/>
          <p:cNvSpPr/>
          <p:nvPr/>
        </p:nvSpPr>
        <p:spPr>
          <a:xfrm rot="19987334">
            <a:off x="2949529" y="5254943"/>
            <a:ext cx="2553447" cy="436399"/>
          </a:xfrm>
          <a:prstGeom prst="leftArrow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             авторизация</a:t>
            </a:r>
            <a:endParaRPr lang="ru-RU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93485" y="6374891"/>
            <a:ext cx="2253002" cy="426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3 этап </a:t>
            </a:r>
          </a:p>
          <a:p>
            <a:pPr algn="ctr"/>
            <a:r>
              <a:rPr lang="ru-RU" sz="15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Мини-кейсы</a:t>
            </a:r>
          </a:p>
        </p:txBody>
      </p:sp>
      <p:cxnSp>
        <p:nvCxnSpPr>
          <p:cNvPr id="44" name="Прямая со стрелкой 43"/>
          <p:cNvCxnSpPr/>
          <p:nvPr/>
        </p:nvCxnSpPr>
        <p:spPr>
          <a:xfrm flipH="1">
            <a:off x="3339081" y="6255525"/>
            <a:ext cx="1372528" cy="0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трелка влево 32"/>
          <p:cNvSpPr/>
          <p:nvPr/>
        </p:nvSpPr>
        <p:spPr>
          <a:xfrm rot="250079">
            <a:off x="3663485" y="4402036"/>
            <a:ext cx="1973914" cy="479102"/>
          </a:xfrm>
          <a:prstGeom prst="leftArrow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просмотр маршрута</a:t>
            </a:r>
            <a:endParaRPr lang="ru-RU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 flipH="1" flipV="1">
            <a:off x="714929" y="5022478"/>
            <a:ext cx="1038964" cy="724294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2719244" y="1496751"/>
            <a:ext cx="962" cy="65783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4654619" y="1557265"/>
            <a:ext cx="962" cy="65783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5160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omedrec.com/getphoto/image/39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038" y="2100533"/>
            <a:ext cx="3528391" cy="2349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.ytimg.com/vi/hUpWPa139ig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6759" y="2130447"/>
            <a:ext cx="3768840" cy="2296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0"/>
            <a:ext cx="566642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ПЕРВЫЙ ЭТАП </a:t>
            </a:r>
            <a:r>
              <a:rPr lang="ru-RU" sz="32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АККРЕДИТАЦИИ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980728"/>
            <a:ext cx="8784976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(единая) база тестовых заданий</a:t>
            </a:r>
            <a:endParaRPr lang="en-US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013176"/>
            <a:ext cx="8892480" cy="141577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РЕПЕТИЦИОННОЕ  ТЕСТИРОВАНИЕ  из  ФБТЗ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попыток выполнения репетиционного набора не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ограничено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8268" y="2145277"/>
            <a:ext cx="294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Стоматология – 3 500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36052" y="4023038"/>
            <a:ext cx="2592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Bookman Old Style" pitchFamily="18" charset="0"/>
              </a:rPr>
              <a:t>Фармация – 3 200 </a:t>
            </a:r>
            <a:r>
              <a:rPr lang="ru-RU" dirty="0">
                <a:solidFill>
                  <a:schemeClr val="bg1"/>
                </a:solidFill>
                <a:latin typeface="Bookman Old Style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52175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66" y="0"/>
            <a:ext cx="906273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ФЕДЕРАЛЬНЫЙ МЕТОДИЧЕСКИЙ ЦЕНТР АККРЕДИТАЦИИ </a:t>
            </a:r>
            <a:endParaRPr lang="ru-RU" sz="28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508121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БАЗЕ ПЕРВОГО МГМУ ИМ. И.М. СЕЧЕНОВА 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279082" y="4099660"/>
            <a:ext cx="6986982" cy="363321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организация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 разработки  и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формирование  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фонда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оценочных средств (ФОС)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276876" y="4646293"/>
            <a:ext cx="6978530" cy="467707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>
              <a:solidFill>
                <a:srgbClr val="002060"/>
              </a:solidFill>
              <a:latin typeface="+mj-lt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разработка 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и актуализация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образовательных программ для 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подготовки сопредседателей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аккредитационных комиссий (АК)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276876" y="5229199"/>
            <a:ext cx="6978530" cy="303827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002060"/>
              </a:solidFill>
              <a:latin typeface="+mj-lt"/>
            </a:endParaRPr>
          </a:p>
          <a:p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подготовка  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и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формирование реестра сопредседателей АК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  <a:p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268424" y="5661248"/>
            <a:ext cx="6986982" cy="32746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1600" b="1" dirty="0">
                <a:solidFill>
                  <a:srgbClr val="002060"/>
                </a:solidFill>
                <a:latin typeface="+mj-lt"/>
              </a:rPr>
              <a:t>рассмотрение апелляционных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обращений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270630" y="6165304"/>
            <a:ext cx="6984776" cy="535383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002060"/>
              </a:solidFill>
              <a:latin typeface="+mj-lt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информирование 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физических и юридических лиц о порядке и условиях проведения аккредитации специалистов 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6876" y="1070468"/>
            <a:ext cx="5400600" cy="2933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845322" y="1916421"/>
            <a:ext cx="3176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http://fmza.ru/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36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0"/>
            <a:ext cx="771454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>
                  <a:solidFill>
                    <a:srgbClr val="0070C0"/>
                  </a:solidFill>
                </a:ln>
                <a:solidFill>
                  <a:srgbClr val="4D9BD9"/>
                </a:solidFill>
              </a:rPr>
              <a:t>ОРГАНИЗАЦИЯ ПРОЦЕССА ТЕСТИРОВАНИЯ</a:t>
            </a:r>
          </a:p>
        </p:txBody>
      </p:sp>
      <p:sp>
        <p:nvSpPr>
          <p:cNvPr id="38" name="Левая круглая скобка 37"/>
          <p:cNvSpPr/>
          <p:nvPr/>
        </p:nvSpPr>
        <p:spPr>
          <a:xfrm>
            <a:off x="83408" y="1052736"/>
            <a:ext cx="576064" cy="3888432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авая круглая скобка 38"/>
          <p:cNvSpPr/>
          <p:nvPr/>
        </p:nvSpPr>
        <p:spPr>
          <a:xfrm>
            <a:off x="3974469" y="1013578"/>
            <a:ext cx="576064" cy="3888432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2243648" y="1916832"/>
            <a:ext cx="208823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Аккредитуемый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выполняет тест на компьютере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printer2"/>
          <p:cNvSpPr>
            <a:spLocks noEditPoints="1" noChangeArrowheads="1"/>
          </p:cNvSpPr>
          <p:nvPr/>
        </p:nvSpPr>
        <p:spPr bwMode="auto">
          <a:xfrm>
            <a:off x="2819712" y="3212976"/>
            <a:ext cx="1152128" cy="720080"/>
          </a:xfrm>
          <a:custGeom>
            <a:avLst/>
            <a:gdLst>
              <a:gd name="T0" fmla="*/ 10673 w 21600"/>
              <a:gd name="T1" fmla="*/ 0 h 21600"/>
              <a:gd name="T2" fmla="*/ 19186 w 21600"/>
              <a:gd name="T3" fmla="*/ 0 h 21600"/>
              <a:gd name="T4" fmla="*/ 21600 w 21600"/>
              <a:gd name="T5" fmla="*/ 4703 h 21600"/>
              <a:gd name="T6" fmla="*/ 21600 w 21600"/>
              <a:gd name="T7" fmla="*/ 10800 h 21600"/>
              <a:gd name="T8" fmla="*/ 21600 w 21600"/>
              <a:gd name="T9" fmla="*/ 16548 h 21600"/>
              <a:gd name="T10" fmla="*/ 18042 w 21600"/>
              <a:gd name="T11" fmla="*/ 21600 h 21600"/>
              <a:gd name="T12" fmla="*/ 10673 w 21600"/>
              <a:gd name="T13" fmla="*/ 21600 h 21600"/>
              <a:gd name="T14" fmla="*/ 3176 w 21600"/>
              <a:gd name="T15" fmla="*/ 21600 h 21600"/>
              <a:gd name="T16" fmla="*/ 0 w 21600"/>
              <a:gd name="T17" fmla="*/ 16548 h 21600"/>
              <a:gd name="T18" fmla="*/ 0 w 21600"/>
              <a:gd name="T19" fmla="*/ 10800 h 21600"/>
              <a:gd name="T20" fmla="*/ 0 w 21600"/>
              <a:gd name="T21" fmla="*/ 4703 h 21600"/>
              <a:gd name="T22" fmla="*/ 2414 w 21600"/>
              <a:gd name="T23" fmla="*/ 0 h 21600"/>
              <a:gd name="T24" fmla="*/ 1397 w 21600"/>
              <a:gd name="T25" fmla="*/ 23298 h 21600"/>
              <a:gd name="T26" fmla="*/ 20266 w 21600"/>
              <a:gd name="T27" fmla="*/ 311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10673" y="0"/>
                </a:moveTo>
                <a:lnTo>
                  <a:pt x="19186" y="0"/>
                </a:lnTo>
                <a:lnTo>
                  <a:pt x="21600" y="4703"/>
                </a:lnTo>
                <a:lnTo>
                  <a:pt x="21600" y="10800"/>
                </a:lnTo>
                <a:lnTo>
                  <a:pt x="21600" y="16548"/>
                </a:lnTo>
                <a:lnTo>
                  <a:pt x="18042" y="16548"/>
                </a:lnTo>
                <a:lnTo>
                  <a:pt x="18042" y="21600"/>
                </a:lnTo>
                <a:lnTo>
                  <a:pt x="10673" y="21600"/>
                </a:lnTo>
                <a:lnTo>
                  <a:pt x="3176" y="21600"/>
                </a:lnTo>
                <a:lnTo>
                  <a:pt x="3176" y="16548"/>
                </a:lnTo>
                <a:lnTo>
                  <a:pt x="0" y="16548"/>
                </a:lnTo>
                <a:lnTo>
                  <a:pt x="0" y="10800"/>
                </a:lnTo>
                <a:lnTo>
                  <a:pt x="0" y="4703"/>
                </a:lnTo>
                <a:lnTo>
                  <a:pt x="2414" y="0"/>
                </a:lnTo>
                <a:lnTo>
                  <a:pt x="10673" y="0"/>
                </a:lnTo>
                <a:close/>
              </a:path>
              <a:path w="21600" h="21600" extrusionOk="0">
                <a:moveTo>
                  <a:pt x="0" y="4703"/>
                </a:moveTo>
                <a:lnTo>
                  <a:pt x="3558" y="4703"/>
                </a:lnTo>
                <a:lnTo>
                  <a:pt x="17026" y="4703"/>
                </a:lnTo>
                <a:lnTo>
                  <a:pt x="21600" y="4703"/>
                </a:lnTo>
                <a:lnTo>
                  <a:pt x="0" y="4703"/>
                </a:lnTo>
                <a:moveTo>
                  <a:pt x="16518" y="4703"/>
                </a:moveTo>
                <a:lnTo>
                  <a:pt x="16518" y="10452"/>
                </a:lnTo>
                <a:lnTo>
                  <a:pt x="0" y="10452"/>
                </a:lnTo>
                <a:moveTo>
                  <a:pt x="4320" y="16548"/>
                </a:moveTo>
                <a:lnTo>
                  <a:pt x="4320" y="17419"/>
                </a:lnTo>
                <a:lnTo>
                  <a:pt x="4320" y="20555"/>
                </a:lnTo>
                <a:lnTo>
                  <a:pt x="4320" y="21600"/>
                </a:lnTo>
                <a:lnTo>
                  <a:pt x="4320" y="16548"/>
                </a:lnTo>
                <a:moveTo>
                  <a:pt x="16899" y="16548"/>
                </a:moveTo>
                <a:lnTo>
                  <a:pt x="16899" y="17419"/>
                </a:lnTo>
                <a:lnTo>
                  <a:pt x="16899" y="20555"/>
                </a:lnTo>
                <a:lnTo>
                  <a:pt x="16899" y="21600"/>
                </a:lnTo>
                <a:lnTo>
                  <a:pt x="16899" y="16548"/>
                </a:lnTo>
                <a:moveTo>
                  <a:pt x="15247" y="14981"/>
                </a:moveTo>
                <a:lnTo>
                  <a:pt x="15247" y="10452"/>
                </a:lnTo>
                <a:lnTo>
                  <a:pt x="16899" y="16548"/>
                </a:lnTo>
                <a:lnTo>
                  <a:pt x="18042" y="16548"/>
                </a:lnTo>
                <a:lnTo>
                  <a:pt x="16518" y="10452"/>
                </a:lnTo>
                <a:moveTo>
                  <a:pt x="15247" y="14981"/>
                </a:moveTo>
                <a:lnTo>
                  <a:pt x="15247" y="14981"/>
                </a:lnTo>
                <a:lnTo>
                  <a:pt x="16772" y="17942"/>
                </a:lnTo>
                <a:lnTo>
                  <a:pt x="4447" y="17942"/>
                </a:lnTo>
                <a:lnTo>
                  <a:pt x="5972" y="14981"/>
                </a:lnTo>
                <a:lnTo>
                  <a:pt x="5972" y="10452"/>
                </a:lnTo>
                <a:lnTo>
                  <a:pt x="4320" y="16548"/>
                </a:lnTo>
                <a:lnTo>
                  <a:pt x="3176" y="16548"/>
                </a:lnTo>
                <a:lnTo>
                  <a:pt x="4701" y="10452"/>
                </a:lnTo>
                <a:moveTo>
                  <a:pt x="20202" y="5574"/>
                </a:moveTo>
                <a:lnTo>
                  <a:pt x="20711" y="5574"/>
                </a:lnTo>
                <a:lnTo>
                  <a:pt x="20711" y="7839"/>
                </a:lnTo>
                <a:lnTo>
                  <a:pt x="20202" y="7839"/>
                </a:lnTo>
                <a:lnTo>
                  <a:pt x="20202" y="5574"/>
                </a:lnTo>
                <a:moveTo>
                  <a:pt x="5972" y="14981"/>
                </a:moveTo>
                <a:lnTo>
                  <a:pt x="7496" y="14981"/>
                </a:lnTo>
                <a:lnTo>
                  <a:pt x="13341" y="14981"/>
                </a:lnTo>
                <a:lnTo>
                  <a:pt x="15247" y="1498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2099632" y="4005064"/>
            <a:ext cx="25202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atin typeface="+mj-lt"/>
                <a:ea typeface="+mj-ea"/>
                <a:cs typeface="+mj-cs"/>
              </a:rPr>
              <a:t>3. Распечатывание ответов и вопросов, подписание аккредитуемым (членом комиссии?)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83408" y="3861048"/>
            <a:ext cx="165618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Сервер анализирует результаты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тестирования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5" name="mainfrm"/>
          <p:cNvSpPr>
            <a:spLocks noEditPoints="1" noChangeArrowheads="1"/>
          </p:cNvSpPr>
          <p:nvPr/>
        </p:nvSpPr>
        <p:spPr bwMode="auto">
          <a:xfrm>
            <a:off x="227424" y="2420888"/>
            <a:ext cx="1368152" cy="1368152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0603 w 21600"/>
              <a:gd name="T9" fmla="*/ 21600 h 21600"/>
              <a:gd name="T10" fmla="*/ 10800 w 21600"/>
              <a:gd name="T11" fmla="*/ 21600 h 21600"/>
              <a:gd name="T12" fmla="*/ 1163 w 21600"/>
              <a:gd name="T13" fmla="*/ 21600 h 21600"/>
              <a:gd name="T14" fmla="*/ 0 w 21600"/>
              <a:gd name="T15" fmla="*/ 10800 h 21600"/>
              <a:gd name="T16" fmla="*/ 332 w 21600"/>
              <a:gd name="T17" fmla="*/ 22174 h 21600"/>
              <a:gd name="T18" fmla="*/ 21579 w 21600"/>
              <a:gd name="T19" fmla="*/ 279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-24694" y="581530"/>
            <a:ext cx="466088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Заполнение тестов на компьютере</a:t>
            </a:r>
            <a:endParaRPr lang="ru-RU" sz="1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49" name="mainfrm"/>
          <p:cNvSpPr>
            <a:spLocks noEditPoints="1" noChangeArrowheads="1"/>
          </p:cNvSpPr>
          <p:nvPr/>
        </p:nvSpPr>
        <p:spPr bwMode="auto">
          <a:xfrm>
            <a:off x="4732891" y="2403109"/>
            <a:ext cx="1368152" cy="1368152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0603 w 21600"/>
              <a:gd name="T9" fmla="*/ 21600 h 21600"/>
              <a:gd name="T10" fmla="*/ 10800 w 21600"/>
              <a:gd name="T11" fmla="*/ 21600 h 21600"/>
              <a:gd name="T12" fmla="*/ 1163 w 21600"/>
              <a:gd name="T13" fmla="*/ 21600 h 21600"/>
              <a:gd name="T14" fmla="*/ 0 w 21600"/>
              <a:gd name="T15" fmla="*/ 10800 h 21600"/>
              <a:gd name="T16" fmla="*/ 332 w 21600"/>
              <a:gd name="T17" fmla="*/ 22174 h 21600"/>
              <a:gd name="T18" fmla="*/ 21579 w 21600"/>
              <a:gd name="T19" fmla="*/ 279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printer2"/>
          <p:cNvSpPr>
            <a:spLocks noEditPoints="1" noChangeArrowheads="1"/>
          </p:cNvSpPr>
          <p:nvPr/>
        </p:nvSpPr>
        <p:spPr bwMode="auto">
          <a:xfrm>
            <a:off x="6977764" y="1057997"/>
            <a:ext cx="1512168" cy="576064"/>
          </a:xfrm>
          <a:custGeom>
            <a:avLst/>
            <a:gdLst>
              <a:gd name="T0" fmla="*/ 10673 w 21600"/>
              <a:gd name="T1" fmla="*/ 0 h 21600"/>
              <a:gd name="T2" fmla="*/ 19186 w 21600"/>
              <a:gd name="T3" fmla="*/ 0 h 21600"/>
              <a:gd name="T4" fmla="*/ 21600 w 21600"/>
              <a:gd name="T5" fmla="*/ 4703 h 21600"/>
              <a:gd name="T6" fmla="*/ 21600 w 21600"/>
              <a:gd name="T7" fmla="*/ 10800 h 21600"/>
              <a:gd name="T8" fmla="*/ 21600 w 21600"/>
              <a:gd name="T9" fmla="*/ 16548 h 21600"/>
              <a:gd name="T10" fmla="*/ 18042 w 21600"/>
              <a:gd name="T11" fmla="*/ 21600 h 21600"/>
              <a:gd name="T12" fmla="*/ 10673 w 21600"/>
              <a:gd name="T13" fmla="*/ 21600 h 21600"/>
              <a:gd name="T14" fmla="*/ 3176 w 21600"/>
              <a:gd name="T15" fmla="*/ 21600 h 21600"/>
              <a:gd name="T16" fmla="*/ 0 w 21600"/>
              <a:gd name="T17" fmla="*/ 16548 h 21600"/>
              <a:gd name="T18" fmla="*/ 0 w 21600"/>
              <a:gd name="T19" fmla="*/ 10800 h 21600"/>
              <a:gd name="T20" fmla="*/ 0 w 21600"/>
              <a:gd name="T21" fmla="*/ 4703 h 21600"/>
              <a:gd name="T22" fmla="*/ 2414 w 21600"/>
              <a:gd name="T23" fmla="*/ 0 h 21600"/>
              <a:gd name="T24" fmla="*/ 1397 w 21600"/>
              <a:gd name="T25" fmla="*/ 23298 h 21600"/>
              <a:gd name="T26" fmla="*/ 20266 w 21600"/>
              <a:gd name="T27" fmla="*/ 311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10673" y="0"/>
                </a:moveTo>
                <a:lnTo>
                  <a:pt x="19186" y="0"/>
                </a:lnTo>
                <a:lnTo>
                  <a:pt x="21600" y="4703"/>
                </a:lnTo>
                <a:lnTo>
                  <a:pt x="21600" y="10800"/>
                </a:lnTo>
                <a:lnTo>
                  <a:pt x="21600" y="16548"/>
                </a:lnTo>
                <a:lnTo>
                  <a:pt x="18042" y="16548"/>
                </a:lnTo>
                <a:lnTo>
                  <a:pt x="18042" y="21600"/>
                </a:lnTo>
                <a:lnTo>
                  <a:pt x="10673" y="21600"/>
                </a:lnTo>
                <a:lnTo>
                  <a:pt x="3176" y="21600"/>
                </a:lnTo>
                <a:lnTo>
                  <a:pt x="3176" y="16548"/>
                </a:lnTo>
                <a:lnTo>
                  <a:pt x="0" y="16548"/>
                </a:lnTo>
                <a:lnTo>
                  <a:pt x="0" y="10800"/>
                </a:lnTo>
                <a:lnTo>
                  <a:pt x="0" y="4703"/>
                </a:lnTo>
                <a:lnTo>
                  <a:pt x="2414" y="0"/>
                </a:lnTo>
                <a:lnTo>
                  <a:pt x="10673" y="0"/>
                </a:lnTo>
                <a:close/>
              </a:path>
              <a:path w="21600" h="21600" extrusionOk="0">
                <a:moveTo>
                  <a:pt x="0" y="4703"/>
                </a:moveTo>
                <a:lnTo>
                  <a:pt x="3558" y="4703"/>
                </a:lnTo>
                <a:lnTo>
                  <a:pt x="17026" y="4703"/>
                </a:lnTo>
                <a:lnTo>
                  <a:pt x="21600" y="4703"/>
                </a:lnTo>
                <a:lnTo>
                  <a:pt x="0" y="4703"/>
                </a:lnTo>
                <a:moveTo>
                  <a:pt x="16518" y="4703"/>
                </a:moveTo>
                <a:lnTo>
                  <a:pt x="16518" y="10452"/>
                </a:lnTo>
                <a:lnTo>
                  <a:pt x="0" y="10452"/>
                </a:lnTo>
                <a:moveTo>
                  <a:pt x="4320" y="16548"/>
                </a:moveTo>
                <a:lnTo>
                  <a:pt x="4320" y="17419"/>
                </a:lnTo>
                <a:lnTo>
                  <a:pt x="4320" y="20555"/>
                </a:lnTo>
                <a:lnTo>
                  <a:pt x="4320" y="21600"/>
                </a:lnTo>
                <a:lnTo>
                  <a:pt x="4320" y="16548"/>
                </a:lnTo>
                <a:moveTo>
                  <a:pt x="16899" y="16548"/>
                </a:moveTo>
                <a:lnTo>
                  <a:pt x="16899" y="17419"/>
                </a:lnTo>
                <a:lnTo>
                  <a:pt x="16899" y="20555"/>
                </a:lnTo>
                <a:lnTo>
                  <a:pt x="16899" y="21600"/>
                </a:lnTo>
                <a:lnTo>
                  <a:pt x="16899" y="16548"/>
                </a:lnTo>
                <a:moveTo>
                  <a:pt x="15247" y="14981"/>
                </a:moveTo>
                <a:lnTo>
                  <a:pt x="15247" y="10452"/>
                </a:lnTo>
                <a:lnTo>
                  <a:pt x="16899" y="16548"/>
                </a:lnTo>
                <a:lnTo>
                  <a:pt x="18042" y="16548"/>
                </a:lnTo>
                <a:lnTo>
                  <a:pt x="16518" y="10452"/>
                </a:lnTo>
                <a:moveTo>
                  <a:pt x="15247" y="14981"/>
                </a:moveTo>
                <a:lnTo>
                  <a:pt x="15247" y="14981"/>
                </a:lnTo>
                <a:lnTo>
                  <a:pt x="16772" y="17942"/>
                </a:lnTo>
                <a:lnTo>
                  <a:pt x="4447" y="17942"/>
                </a:lnTo>
                <a:lnTo>
                  <a:pt x="5972" y="14981"/>
                </a:lnTo>
                <a:lnTo>
                  <a:pt x="5972" y="10452"/>
                </a:lnTo>
                <a:lnTo>
                  <a:pt x="4320" y="16548"/>
                </a:lnTo>
                <a:lnTo>
                  <a:pt x="3176" y="16548"/>
                </a:lnTo>
                <a:lnTo>
                  <a:pt x="4701" y="10452"/>
                </a:lnTo>
                <a:moveTo>
                  <a:pt x="20202" y="5574"/>
                </a:moveTo>
                <a:lnTo>
                  <a:pt x="20711" y="5574"/>
                </a:lnTo>
                <a:lnTo>
                  <a:pt x="20711" y="7839"/>
                </a:lnTo>
                <a:lnTo>
                  <a:pt x="20202" y="7839"/>
                </a:lnTo>
                <a:lnTo>
                  <a:pt x="20202" y="5574"/>
                </a:lnTo>
                <a:moveTo>
                  <a:pt x="5972" y="14981"/>
                </a:moveTo>
                <a:lnTo>
                  <a:pt x="7496" y="14981"/>
                </a:lnTo>
                <a:lnTo>
                  <a:pt x="13341" y="14981"/>
                </a:lnTo>
                <a:lnTo>
                  <a:pt x="15247" y="1498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scanner1"/>
          <p:cNvSpPr>
            <a:spLocks noEditPoints="1" noChangeArrowheads="1"/>
          </p:cNvSpPr>
          <p:nvPr/>
        </p:nvSpPr>
        <p:spPr bwMode="auto">
          <a:xfrm>
            <a:off x="7109155" y="3969060"/>
            <a:ext cx="1296144" cy="432048"/>
          </a:xfrm>
          <a:custGeom>
            <a:avLst/>
            <a:gdLst>
              <a:gd name="T0" fmla="*/ 21600 w 21600"/>
              <a:gd name="T1" fmla="*/ 7200 h 21600"/>
              <a:gd name="T2" fmla="*/ 21600 w 21600"/>
              <a:gd name="T3" fmla="*/ 12695 h 21600"/>
              <a:gd name="T4" fmla="*/ 13925 w 21600"/>
              <a:gd name="T5" fmla="*/ 21600 h 21600"/>
              <a:gd name="T6" fmla="*/ 0 w 21600"/>
              <a:gd name="T7" fmla="*/ 11558 h 21600"/>
              <a:gd name="T8" fmla="*/ 0 w 21600"/>
              <a:gd name="T9" fmla="*/ 6063 h 21600"/>
              <a:gd name="T10" fmla="*/ 7456 w 21600"/>
              <a:gd name="T11" fmla="*/ 0 h 21600"/>
              <a:gd name="T12" fmla="*/ 18749 w 21600"/>
              <a:gd name="T13" fmla="*/ 947 h 21600"/>
              <a:gd name="T14" fmla="*/ 1425 w 21600"/>
              <a:gd name="T15" fmla="*/ 23068 h 21600"/>
              <a:gd name="T16" fmla="*/ 20312 w 21600"/>
              <a:gd name="T17" fmla="*/ 3093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5350" y="4547"/>
                </a:moveTo>
                <a:lnTo>
                  <a:pt x="21600" y="7200"/>
                </a:lnTo>
                <a:lnTo>
                  <a:pt x="21600" y="10800"/>
                </a:lnTo>
                <a:lnTo>
                  <a:pt x="21600" y="12695"/>
                </a:lnTo>
                <a:lnTo>
                  <a:pt x="13925" y="21600"/>
                </a:lnTo>
                <a:lnTo>
                  <a:pt x="10964" y="19326"/>
                </a:lnTo>
                <a:lnTo>
                  <a:pt x="0" y="11558"/>
                </a:lnTo>
                <a:lnTo>
                  <a:pt x="0" y="10800"/>
                </a:lnTo>
                <a:lnTo>
                  <a:pt x="0" y="6063"/>
                </a:lnTo>
                <a:lnTo>
                  <a:pt x="7456" y="0"/>
                </a:lnTo>
                <a:lnTo>
                  <a:pt x="8552" y="568"/>
                </a:lnTo>
                <a:lnTo>
                  <a:pt x="10964" y="568"/>
                </a:lnTo>
                <a:lnTo>
                  <a:pt x="18749" y="947"/>
                </a:lnTo>
                <a:lnTo>
                  <a:pt x="15350" y="4547"/>
                </a:lnTo>
                <a:close/>
              </a:path>
              <a:path w="21600" h="21600" extrusionOk="0">
                <a:moveTo>
                  <a:pt x="15350" y="4547"/>
                </a:moveTo>
                <a:lnTo>
                  <a:pt x="21600" y="7200"/>
                </a:lnTo>
                <a:lnTo>
                  <a:pt x="13925" y="15347"/>
                </a:lnTo>
                <a:lnTo>
                  <a:pt x="0" y="6063"/>
                </a:lnTo>
                <a:moveTo>
                  <a:pt x="8552" y="568"/>
                </a:moveTo>
                <a:lnTo>
                  <a:pt x="2083" y="6063"/>
                </a:lnTo>
                <a:lnTo>
                  <a:pt x="11951" y="7579"/>
                </a:lnTo>
                <a:lnTo>
                  <a:pt x="15350" y="4547"/>
                </a:lnTo>
                <a:moveTo>
                  <a:pt x="14254" y="5684"/>
                </a:moveTo>
                <a:lnTo>
                  <a:pt x="19078" y="7768"/>
                </a:lnTo>
                <a:lnTo>
                  <a:pt x="13815" y="13074"/>
                </a:lnTo>
                <a:lnTo>
                  <a:pt x="2083" y="6063"/>
                </a:lnTo>
                <a:moveTo>
                  <a:pt x="13925" y="21600"/>
                </a:moveTo>
                <a:lnTo>
                  <a:pt x="13925" y="20463"/>
                </a:lnTo>
                <a:lnTo>
                  <a:pt x="13925" y="16674"/>
                </a:lnTo>
                <a:lnTo>
                  <a:pt x="13925" y="15347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6281062" y="1625646"/>
            <a:ext cx="2842187" cy="723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2. Распечатка вариантов на базе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тестирования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6795051" y="2884095"/>
            <a:ext cx="2155692" cy="85855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7030A0"/>
                </a:solidFill>
                <a:latin typeface="Bookman Old Style" pitchFamily="18" charset="0"/>
              </a:rPr>
              <a:t>3. Аккредитуемый выполняет  тестовые задания на бумаге</a:t>
            </a:r>
            <a:endParaRPr 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57" name="Правая круглая скобка 56"/>
          <p:cNvSpPr/>
          <p:nvPr/>
        </p:nvSpPr>
        <p:spPr>
          <a:xfrm>
            <a:off x="8489932" y="1021993"/>
            <a:ext cx="504056" cy="3960440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Левая круглая скобка 57"/>
          <p:cNvSpPr/>
          <p:nvPr/>
        </p:nvSpPr>
        <p:spPr>
          <a:xfrm>
            <a:off x="4660883" y="1052736"/>
            <a:ext cx="576064" cy="3888432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4447244" y="1021993"/>
            <a:ext cx="193944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 algn="ctr"/>
            <a:r>
              <a:rPr lang="ru-RU" sz="1400" spc="0" dirty="0" smtClean="0">
                <a:latin typeface="Bookman Old Style" pitchFamily="18" charset="0"/>
              </a:rPr>
              <a:t>1. Сервер формирует индивидуальный вариант</a:t>
            </a:r>
            <a:endParaRPr lang="ru-RU" sz="1400" spc="0" dirty="0">
              <a:latin typeface="Bookman Old Style" pitchFamily="18" charset="0"/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4588875" y="3861048"/>
            <a:ext cx="165618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5. Сервер анализирует результаты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тестирования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6425079" y="4365104"/>
            <a:ext cx="266429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atin typeface="Bookman Old Style" pitchFamily="18" charset="0"/>
                <a:ea typeface="+mj-ea"/>
                <a:cs typeface="+mj-cs"/>
              </a:rPr>
              <a:t>4. Сканирование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вариантов на базе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тестирования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-132616" y="1013578"/>
            <a:ext cx="201622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1. Сервер формирует индивидуальный вариант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4732891" y="581530"/>
            <a:ext cx="403244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7030A0"/>
                </a:solidFill>
                <a:latin typeface="Bookman Old Style" pitchFamily="18" charset="0"/>
              </a:rPr>
              <a:t>Заполнение тестов на бумаге</a:t>
            </a:r>
            <a:endParaRPr lang="ru-RU" sz="18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2055904"/>
              </p:ext>
            </p:extLst>
          </p:nvPr>
        </p:nvGraphicFramePr>
        <p:xfrm>
          <a:off x="83408" y="5090726"/>
          <a:ext cx="8910581" cy="170558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92248"/>
                <a:gridCol w="1296144"/>
                <a:gridCol w="1275710"/>
                <a:gridCol w="1333227"/>
                <a:gridCol w="2315605"/>
                <a:gridCol w="1297647"/>
              </a:tblGrid>
              <a:tr h="756493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itchFamily="18" charset="0"/>
                        </a:rPr>
                        <a:t>Обеспечение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Bookman Old Style" pitchFamily="18" charset="0"/>
                        </a:rPr>
                        <a:t>техникой</a:t>
                      </a:r>
                      <a:endParaRPr lang="ru-RU" sz="1200" dirty="0"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itchFamily="18" charset="0"/>
                        </a:rPr>
                        <a:t>Обучение тех. членов</a:t>
                      </a:r>
                      <a:r>
                        <a:rPr lang="ru-RU" sz="1200" baseline="0" dirty="0" smtClean="0">
                          <a:latin typeface="Bookman Old Style" pitchFamily="18" charset="0"/>
                        </a:rPr>
                        <a:t> комиссии</a:t>
                      </a:r>
                      <a:endParaRPr lang="ru-RU" sz="1200" dirty="0"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itchFamily="18" charset="0"/>
                        </a:rPr>
                        <a:t>Сервер (взлом, администра-торы)</a:t>
                      </a:r>
                      <a:endParaRPr lang="ru-RU" sz="1200" dirty="0"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itchFamily="18" charset="0"/>
                        </a:rPr>
                        <a:t>Выполнение тестов другим пользователем (при халатной работе комиссии)</a:t>
                      </a:r>
                      <a:endParaRPr lang="ru-RU" sz="1200" dirty="0"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ookman Old Style" pitchFamily="18" charset="0"/>
                        </a:rPr>
                        <a:t>Сбой техники</a:t>
                      </a:r>
                      <a:endParaRPr lang="ru-RU" sz="1200" dirty="0">
                        <a:latin typeface="Bookman Old Style" pitchFamily="18" charset="0"/>
                      </a:endParaRPr>
                    </a:p>
                  </a:txBody>
                  <a:tcPr anchor="ctr"/>
                </a:tc>
              </a:tr>
              <a:tr h="44131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Bookman Old Style" pitchFamily="18" charset="0"/>
                        </a:rPr>
                        <a:t>НА БУМАГЕ</a:t>
                      </a:r>
                      <a:endParaRPr lang="ru-RU" sz="1100" b="1" dirty="0"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+++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++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+++</a:t>
                      </a:r>
                      <a:endParaRPr lang="ru-RU" sz="1600" dirty="0"/>
                    </a:p>
                  </a:txBody>
                  <a:tcPr anchor="ctr"/>
                </a:tc>
              </a:tr>
              <a:tr h="44131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Bookman Old Style" pitchFamily="18" charset="0"/>
                        </a:rPr>
                        <a:t>НА КОМПЬЮТЕРЕ</a:t>
                      </a:r>
                      <a:endParaRPr lang="ru-RU" sz="1100" b="1" dirty="0"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++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5" name="Picture 3" descr="C:\Users\user\Pictures\ricerca personale qualifica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220" y="880236"/>
            <a:ext cx="1147088" cy="1152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1739592" y="1456300"/>
            <a:ext cx="828028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1487532" y="4377236"/>
            <a:ext cx="900164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>
            <a:off x="3413496" y="2575547"/>
            <a:ext cx="8384" cy="637429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6086996" y="1456119"/>
            <a:ext cx="828028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H="1">
            <a:off x="6101043" y="4380613"/>
            <a:ext cx="900164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H="1">
            <a:off x="7853453" y="2207745"/>
            <a:ext cx="8384" cy="637429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2913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5" y="-32614"/>
            <a:ext cx="892899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ОРГАНИЗАЦИЯ РАЗРАБОТКИ  И ФОРМИРОВАНИЕ  ФОНДА ОЦЕНОЧНЫХ СРЕДСТВ</a:t>
            </a:r>
            <a:endParaRPr lang="ru-RU" sz="32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>
            <a:off x="7094709" y="2605023"/>
            <a:ext cx="708466" cy="576064"/>
          </a:xfrm>
          <a:prstGeom prst="bentArrow">
            <a:avLst>
              <a:gd name="adj1" fmla="val 950"/>
              <a:gd name="adj2" fmla="val 25000"/>
              <a:gd name="adj3" fmla="val 25000"/>
              <a:gd name="adj4" fmla="val 437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79512" y="2564904"/>
            <a:ext cx="8781782" cy="2952328"/>
            <a:chOff x="103152" y="1675523"/>
            <a:chExt cx="8781782" cy="2434391"/>
          </a:xfrm>
        </p:grpSpPr>
        <p:pic>
          <p:nvPicPr>
            <p:cNvPr id="4" name="Picture 2" descr="C:\Users\user\Pictures\upload_engrupo586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6647" y="1797717"/>
              <a:ext cx="1680229" cy="1512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103152" y="2553994"/>
              <a:ext cx="1152128" cy="3299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2060"/>
                  </a:solidFill>
                  <a:latin typeface="Bookman Old Style" pitchFamily="18" charset="0"/>
                </a:rPr>
                <a:t>ФМЦА</a:t>
              </a:r>
              <a:endParaRPr lang="ru-RU" sz="2000" b="1" dirty="0">
                <a:solidFill>
                  <a:srgbClr val="002060"/>
                </a:solidFill>
                <a:latin typeface="Bookman Old Style" pitchFamily="18" charset="0"/>
              </a:endParaRPr>
            </a:p>
          </p:txBody>
        </p:sp>
        <p:pic>
          <p:nvPicPr>
            <p:cNvPr id="6" name="Picture 5" descr="http://cdn2.hubspot.net/hub/37772/file-2557518731-jpg/Trainings/bigstock--D-Small-People--Training-Cou-65362918.jpg?t=143085868586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8617" y="1716972"/>
              <a:ext cx="1774834" cy="1512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3945479" y="3278917"/>
              <a:ext cx="148111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обучение </a:t>
              </a:r>
              <a:endPara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авторских</a:t>
              </a:r>
            </a:p>
            <a:p>
              <a:pPr algn="ctr"/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коллективов</a:t>
              </a:r>
              <a:endPara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397045" y="3229525"/>
              <a:ext cx="214355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формирование </a:t>
              </a:r>
              <a:endPara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авторских  </a:t>
              </a:r>
            </a:p>
            <a:p>
              <a:pPr algn="ctr"/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коллективов</a:t>
              </a:r>
              <a:endPara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равая фигурная скобка 9"/>
            <p:cNvSpPr/>
            <p:nvPr/>
          </p:nvSpPr>
          <p:spPr>
            <a:xfrm>
              <a:off x="1199022" y="1861015"/>
              <a:ext cx="198023" cy="1806832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2" descr="http://verro.ru/img/6/f9/30/prezentatsii-slaydshou-l46918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8288" y="2107717"/>
              <a:ext cx="1313428" cy="1313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http://www.abc-color.com/image/coloring/clouds/001/cloud/cloud-picture-colo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1800" y="1675523"/>
              <a:ext cx="1253134" cy="864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6215704" y="3264096"/>
              <a:ext cx="214355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формирование </a:t>
              </a:r>
              <a:endPara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ФОС</a:t>
              </a:r>
              <a:endPara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67786" y="1004025"/>
            <a:ext cx="9036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разработке и экспертизе фонда оценочных средств  для первичной аккредитации по специальностям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«Стоматология»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«Фармация» 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приняли участие представители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профессиональных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некоммерческих организаций и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 медицинских вузов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761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427" y="0"/>
            <a:ext cx="8777146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АВТОРСКИЙ КОЛЛЕКТИВ ПО </a:t>
            </a:r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РАЗРАБОТКЕ ОЦЕНОЧНЫХ </a:t>
            </a:r>
          </a:p>
          <a:p>
            <a:pPr algn="ctr"/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СРЕДСТВ   </a:t>
            </a:r>
            <a:r>
              <a:rPr lang="ru-RU" sz="28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ПО СПЕЦИАЛЬНОСТИ «ФАРМАЦИЯ»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1575" y="1124744"/>
            <a:ext cx="93245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УМО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УГСН 33.00.00 «Фармация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УМО по УГСН 31.00.00 «Клиническая медицина».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Санкт-Петербургская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химико-фармацевтическая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академия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Пермская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фармацевтическая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Волгоградский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медицинский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университет, Пятигорский филиал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МГУ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имени М. В.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Ломоносова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Военно-медицинская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академия им. С.М. Кирова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 РФ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Общественная организация «Санкт-Петербургская профессиональная ассоциация фармацевтических работников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Российская фармацевтическая лига, Калининградский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Московский государственный медицинский университет имени И.М.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Сеченова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Воронежский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медицинский университет им. Н.Н. Бурденко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Казанский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медицинский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311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777146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АВТОРСКИЙ КОЛЛЕКТИВ ПО РАЗРАБОТКЕ ОЦЕНОЧНЫХ </a:t>
            </a:r>
            <a:endParaRPr lang="ru-RU" sz="2800" b="1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  <a:p>
            <a:pPr algn="ctr"/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СРЕДСТВ   </a:t>
            </a:r>
            <a:r>
              <a:rPr lang="ru-RU" sz="28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ПО СПЕЦИАЛЬНОСТИ «СТОМАТОЛОГИЯ»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204864"/>
            <a:ext cx="87849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dirty="0" smtClean="0">
              <a:latin typeface="Bookman Old Style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Московский государственный медико-стоматологический  университет имени                    А.И. Евдокимова Минздрава России</a:t>
            </a:r>
          </a:p>
          <a:p>
            <a:pPr marL="342900" indent="-342900">
              <a:buFont typeface="+mj-lt"/>
              <a:buAutoNum type="arabicPeriod"/>
            </a:pP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Первый Московский государственный медицинский университет имени И.М. Сеченова Минздрава России</a:t>
            </a:r>
          </a:p>
          <a:p>
            <a:pPr marL="342900" indent="-342900">
              <a:buFont typeface="+mj-lt"/>
              <a:buAutoNum type="arabicPeriod"/>
            </a:pPr>
            <a:endParaRPr lang="ru-RU" sz="2400" dirty="0" smtClean="0">
              <a:latin typeface="Bookman Old Style" pitchFamily="18" charset="0"/>
            </a:endParaRPr>
          </a:p>
          <a:p>
            <a:pPr marL="342900" indent="-342900"/>
            <a:endParaRPr lang="ru-RU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92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superlinia.pl/wp-content/uploads/2014/11/4098bd12e40cdaad980bc6cd39ba44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7380" y="1935403"/>
            <a:ext cx="1971241" cy="2058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obmk.ru/farm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647" y="2417280"/>
            <a:ext cx="2871439" cy="2357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placevisor.com/uploads/images/business/000007251/klinika-gashinskogo-kiev13418880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8002" y="2057553"/>
            <a:ext cx="2986917" cy="1970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1134" y="-63500"/>
            <a:ext cx="562173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 smtClean="0">
                <a:ln>
                  <a:solidFill>
                    <a:srgbClr val="0070C0"/>
                  </a:solidFill>
                </a:ln>
                <a:solidFill>
                  <a:srgbClr val="4D9BD9"/>
                </a:solidFill>
              </a:rPr>
              <a:t>ВТОРОЙ </a:t>
            </a:r>
            <a:r>
              <a:rPr lang="ru-RU" sz="3200" b="1" dirty="0">
                <a:ln>
                  <a:solidFill>
                    <a:srgbClr val="0070C0"/>
                  </a:solidFill>
                </a:ln>
                <a:solidFill>
                  <a:srgbClr val="4D9BD9"/>
                </a:solidFill>
              </a:rPr>
              <a:t>ЭТАП АККРЕДИТАЦИИ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5208" y="836712"/>
            <a:ext cx="874928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ОЦЕНКА ПРАКТИЧЕСКИХ НАВЫКОВ (УМЕНИЙ) В 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УСЛОВИЯХ СИМУЛЯЦИОННОГО ЦЕНТРА </a:t>
            </a:r>
            <a:endParaRPr lang="ru-RU" b="1" dirty="0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6852" y="3994033"/>
            <a:ext cx="4781661" cy="2747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6000" indent="-216000" algn="just">
              <a:buFont typeface="+mj-lt"/>
              <a:buAutoNum type="arabicPeriod"/>
            </a:pPr>
            <a:r>
              <a:rPr lang="ru-RU" sz="1400" b="1" dirty="0" smtClean="0">
                <a:solidFill>
                  <a:srgbClr val="FF0000"/>
                </a:solidFill>
                <a:latin typeface="Bookman Old Style" pitchFamily="18" charset="0"/>
              </a:rPr>
              <a:t>Сердечно-легочная </a:t>
            </a:r>
            <a:r>
              <a:rPr lang="ru-RU" sz="1400" b="1" dirty="0" smtClean="0">
                <a:solidFill>
                  <a:srgbClr val="FF0000"/>
                </a:solidFill>
                <a:latin typeface="Bookman Old Style" pitchFamily="18" charset="0"/>
              </a:rPr>
              <a:t>реанимация-?</a:t>
            </a:r>
            <a:endParaRPr lang="ru-RU" sz="14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marL="216000" indent="-216000" algn="just">
              <a:buFont typeface="+mj-lt"/>
              <a:buAutoNum type="arabicPeriod"/>
            </a:pPr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</a:rPr>
              <a:t>Осмотр стоматологического </a:t>
            </a:r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</a:rPr>
              <a:t>пациента</a:t>
            </a:r>
            <a:endParaRPr lang="ru-RU" sz="1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216000" indent="-216000" algn="just">
              <a:buFont typeface="+mj-lt"/>
              <a:buAutoNum type="arabicPeriod"/>
            </a:pPr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</a:rPr>
              <a:t>Проведение профилактической гигиены в полости </a:t>
            </a:r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</a:rPr>
              <a:t>рта</a:t>
            </a:r>
            <a:endParaRPr lang="ru-RU" sz="1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216000" indent="-216000" algn="just">
              <a:buFont typeface="+mj-lt"/>
              <a:buAutoNum type="arabicPeriod"/>
            </a:pPr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</a:rPr>
              <a:t>Хирургическая помощь в пределах проведения операции удаления зуба, вскрытия абсцесса при периостите </a:t>
            </a:r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</a:rPr>
              <a:t>челюстей</a:t>
            </a:r>
            <a:endParaRPr lang="ru-RU" sz="1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216000" indent="-216000" algn="just">
              <a:buFont typeface="+mj-lt"/>
              <a:buAutoNum type="arabicPeriod"/>
            </a:pPr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</a:rPr>
              <a:t>Ортопедическая помощь в пределах временного протезирования одиночных дефектов зубных рядов и протезирование в пределах частичных и полных съемных пластиночных </a:t>
            </a:r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</a:rPr>
              <a:t>протезов</a:t>
            </a: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endParaRPr lang="ru-RU" sz="1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913784"/>
            <a:ext cx="4030232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6000" indent="-216000" algn="just">
              <a:buFont typeface="+mj-lt"/>
              <a:buAutoNum type="arabicPeriod"/>
            </a:pPr>
            <a:r>
              <a:rPr lang="ru-RU" sz="1400" b="1" dirty="0" smtClean="0">
                <a:solidFill>
                  <a:srgbClr val="FF0000"/>
                </a:solidFill>
                <a:latin typeface="Bookman Old Style" pitchFamily="18" charset="0"/>
              </a:rPr>
              <a:t>Сердечно-легочная </a:t>
            </a:r>
            <a:r>
              <a:rPr lang="ru-RU" sz="1400" b="1" dirty="0" smtClean="0">
                <a:solidFill>
                  <a:srgbClr val="FF0000"/>
                </a:solidFill>
                <a:latin typeface="Bookman Old Style" pitchFamily="18" charset="0"/>
              </a:rPr>
              <a:t>реанимация</a:t>
            </a:r>
            <a:r>
              <a:rPr lang="ru-RU" sz="1400" b="1" dirty="0" smtClean="0">
                <a:solidFill>
                  <a:srgbClr val="FF0000"/>
                </a:solidFill>
                <a:latin typeface="Bookman Old Style" pitchFamily="18" charset="0"/>
              </a:rPr>
              <a:t>-?</a:t>
            </a:r>
            <a:endParaRPr lang="ru-RU" sz="14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marL="216000" indent="-216000" algn="just"/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</a:rPr>
              <a:t>2.Прием</a:t>
            </a:r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</a:rPr>
              <a:t>, учет и отпуск лекарственных </a:t>
            </a:r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</a:rPr>
              <a:t>препаратов</a:t>
            </a:r>
            <a:endParaRPr lang="ru-RU" sz="1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216000" indent="-216000" algn="just"/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</a:rPr>
              <a:t>3.Фармацевтическое </a:t>
            </a:r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</a:rPr>
              <a:t>консультирование пациента, замена </a:t>
            </a:r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</a:rPr>
              <a:t>препарата</a:t>
            </a:r>
            <a:endParaRPr lang="ru-RU" sz="1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216000" indent="-216000" algn="just"/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</a:rPr>
              <a:t>4.Технология </a:t>
            </a:r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</a:rPr>
              <a:t>лекарственных </a:t>
            </a:r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</a:rPr>
              <a:t>форм</a:t>
            </a:r>
            <a:endParaRPr lang="ru-RU" sz="1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216000" indent="-216000" algn="just"/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</a:rPr>
              <a:t>5.Фармацевтический </a:t>
            </a:r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</a:rPr>
              <a:t>и </a:t>
            </a:r>
            <a:r>
              <a:rPr lang="ru-RU" sz="1400" b="1" dirty="0" err="1" smtClean="0">
                <a:solidFill>
                  <a:schemeClr val="tx1"/>
                </a:solidFill>
                <a:latin typeface="Bookman Old Style" pitchFamily="18" charset="0"/>
              </a:rPr>
              <a:t>фармакогностический</a:t>
            </a:r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</a:rPr>
              <a:t>анализ</a:t>
            </a:r>
            <a:endParaRPr lang="ru-RU" sz="1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89053" y="2488838"/>
            <a:ext cx="169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Фармация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 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64798" y="2029805"/>
            <a:ext cx="1981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Стоматология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07504" y="4913784"/>
            <a:ext cx="0" cy="194421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286851" y="3994033"/>
            <a:ext cx="0" cy="274733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822291" y="2276113"/>
            <a:ext cx="112204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man Old Style" pitchFamily="18" charset="0"/>
              </a:rPr>
              <a:t>5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55776" y="2858170"/>
            <a:ext cx="127009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man Old Style" pitchFamily="18" charset="0"/>
              </a:rPr>
              <a:t>5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84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-63500"/>
            <a:ext cx="7203447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>
                  <a:solidFill>
                    <a:srgbClr val="0070C0"/>
                  </a:solidFill>
                </a:ln>
                <a:solidFill>
                  <a:srgbClr val="4D9BD9"/>
                </a:solidFill>
              </a:rPr>
              <a:t>ОБЪЕКТИВНЫЙ СТРУКТУРИРОВАННЫЙ </a:t>
            </a:r>
            <a:endParaRPr lang="ru-RU" sz="3200" b="1" dirty="0" smtClean="0">
              <a:ln>
                <a:solidFill>
                  <a:srgbClr val="0070C0"/>
                </a:solidFill>
              </a:ln>
              <a:solidFill>
                <a:srgbClr val="4D9BD9"/>
              </a:solidFill>
            </a:endParaRPr>
          </a:p>
          <a:p>
            <a:pPr algn="ctr"/>
            <a:r>
              <a:rPr lang="ru-RU" sz="3200" b="1" dirty="0" smtClean="0">
                <a:ln>
                  <a:solidFill>
                    <a:srgbClr val="0070C0"/>
                  </a:solidFill>
                </a:ln>
                <a:solidFill>
                  <a:srgbClr val="4D9BD9"/>
                </a:solidFill>
              </a:rPr>
              <a:t>КЛИНИЧЕСКИЙ </a:t>
            </a:r>
            <a:r>
              <a:rPr lang="ru-RU" sz="3200" b="1" dirty="0">
                <a:ln>
                  <a:solidFill>
                    <a:srgbClr val="0070C0"/>
                  </a:solidFill>
                </a:ln>
                <a:solidFill>
                  <a:srgbClr val="4D9BD9"/>
                </a:solidFill>
              </a:rPr>
              <a:t>ЭКЗАМЕН (ОСКЭ)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405565" cy="1310457"/>
          </a:xfrm>
        </p:spPr>
        <p:txBody>
          <a:bodyPr>
            <a:noAutofit/>
          </a:bodyPr>
          <a:lstStyle/>
          <a:p>
            <a:pPr algn="just"/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цепь оценочных станций, в которых экзаменатор оценивает ряд практических клинических навыков, используя предварительно установленную объективную систему баллов</a:t>
            </a:r>
            <a:endParaRPr lang="ru-RU" sz="2000" b="1" spc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5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0584" y="2078979"/>
            <a:ext cx="8433567" cy="4779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805229" y="3861048"/>
            <a:ext cx="1571625" cy="30777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/>
              <a:t>Станция </a:t>
            </a:r>
            <a:r>
              <a:rPr lang="ru-RU" sz="1400" b="1" dirty="0" smtClean="0"/>
              <a:t>2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4365104"/>
            <a:ext cx="1571625" cy="30777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/>
              <a:t>Станция </a:t>
            </a:r>
            <a:r>
              <a:rPr lang="ru-RU" sz="1400" b="1" dirty="0" smtClean="0"/>
              <a:t>1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3797844"/>
            <a:ext cx="1512168" cy="30777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/>
              <a:t>Станция </a:t>
            </a:r>
            <a:r>
              <a:rPr lang="ru-RU" sz="1400" b="1" dirty="0" smtClean="0"/>
              <a:t>5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76990" y="4398665"/>
            <a:ext cx="1440160" cy="30777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/>
              <a:t>Станция </a:t>
            </a:r>
            <a:r>
              <a:rPr lang="ru-RU" sz="1400" b="1" dirty="0" smtClean="0"/>
              <a:t>6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12160" y="5193999"/>
            <a:ext cx="1571625" cy="30777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/>
              <a:t>Станция </a:t>
            </a:r>
            <a:r>
              <a:rPr lang="ru-RU" sz="1400" b="1" dirty="0" smtClean="0"/>
              <a:t>…..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2051720" y="3356992"/>
            <a:ext cx="1512169" cy="30777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/>
              <a:t>Станция 3</a:t>
            </a:r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2411759" y="2924944"/>
            <a:ext cx="1512169" cy="30777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/>
              <a:t>Станция </a:t>
            </a:r>
            <a:r>
              <a:rPr lang="ru-RU" sz="1400" b="1" dirty="0" smtClean="0"/>
              <a:t>4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xmlns="" val="5731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-99392"/>
            <a:ext cx="8446351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СРЕДСТВА ОБЪЕКТИВНОЙ ОЦЕНКИ ПРОЦЕССА </a:t>
            </a:r>
            <a:endParaRPr lang="ru-RU" sz="3200" b="1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  <a:p>
            <a:pPr algn="ctr"/>
            <a:r>
              <a:rPr lang="ru-RU" sz="32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ПЕРВИЧНОЙ </a:t>
            </a:r>
            <a:r>
              <a:rPr lang="ru-RU" sz="32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АККРЕДИТАЦИИ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23528" y="1340768"/>
            <a:ext cx="1800200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ФОС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27784" y="1340768"/>
            <a:ext cx="1800200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Банк ситуаций ОСКЭ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860032" y="1340768"/>
            <a:ext cx="1800200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Симуляторы с электронной регистрацией параметров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020272" y="1283674"/>
            <a:ext cx="1800200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Электронные чек-листы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688483" y="2988618"/>
            <a:ext cx="1800200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Телементор-система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3528" y="2954238"/>
            <a:ext cx="2664296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Стандартизованные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пациенты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156176" y="2938181"/>
            <a:ext cx="2664000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Видео- и аудиорегистрация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224495" y="4731057"/>
            <a:ext cx="1800200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Независимые эксперты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120172" y="4749496"/>
            <a:ext cx="1800200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Электронная система доступа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проксимити-карты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5" descr="http://tvoyaparallel.ru/wp-content/uploads/2014/09/%D0%97%D0%B0%D0%BF%D1%80%D0%B5%D1%82%D0%B8%D1%82%D1%8C-%D0%B7%D0%B2%D0%BE%D0%BD%D0%B8%D1%82%D1%8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3717" y="4653137"/>
            <a:ext cx="1761087" cy="176108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302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.ozone.ru/multimedia/books_covers/c300/10092351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91465"/>
            <a:ext cx="3120282" cy="4657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ufamama.ru/%28F%28B415A9826A5F36BB61A6260E546D4CD4230384EE72CABA742AD8A32DB5D33B99250B4F29F8BA973C622DC3999E605BB104D80AD61503D2C39262D37DD9CBA3DF4453CEB0E1B37541C3AFECBA691027B9%29%29/Forum/getforumicon.ashx?icon=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4894" y="0"/>
            <a:ext cx="864096" cy="80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6824" y="111277"/>
            <a:ext cx="746332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1 января 2016 г.             31 декабря 2025 г.</a:t>
            </a:r>
            <a:endParaRPr lang="ru-RU" sz="32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1556792"/>
            <a:ext cx="4446240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Право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осуществление медицинской деятельности в Российской Федерации имеют лица, получившие медицинское или иное образование в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РФ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соответствии с федеральными государственными образовательными стандартами и имеющие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свидетельство об аккредитации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специалиста</a:t>
            </a:r>
            <a:endParaRPr lang="ru-RU" sz="14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15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0"/>
            <a:ext cx="584429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>
                  <a:solidFill>
                    <a:srgbClr val="0070C0"/>
                  </a:solidFill>
                </a:ln>
                <a:solidFill>
                  <a:srgbClr val="4D9BD9"/>
                </a:solidFill>
              </a:rPr>
              <a:t>АУДИО- И  ВИДЕОРЕГИСТРАЦИЯ</a:t>
            </a:r>
          </a:p>
        </p:txBody>
      </p:sp>
      <p:pic>
        <p:nvPicPr>
          <p:cNvPr id="3" name="Picture 2" descr="http://www.mma.ru/upload/cnpo/skill%202015/E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75100" y="3654005"/>
            <a:ext cx="4048641" cy="25347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2" descr="http://www.mma.ru/upload/cnpo/skill%202015/War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3654005"/>
            <a:ext cx="4050000" cy="25418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2" descr="http://www.mma.ru/upload/cnpo/skill%202015/Ward_valuat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9" y="751188"/>
            <a:ext cx="4050000" cy="25418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Содержимое 12" descr="IMG_0084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757842" y="767102"/>
            <a:ext cx="4050000" cy="25651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366583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0"/>
            <a:ext cx="790575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>
                  <a:solidFill>
                    <a:srgbClr val="0070C0"/>
                  </a:solidFill>
                </a:ln>
                <a:solidFill>
                  <a:srgbClr val="4D9BD9"/>
                </a:solidFill>
              </a:rPr>
              <a:t>ЛИСТЫ ЭКСПЕРТНОЙ ОЦЕНКИ (ЧЕК-ЛИСТЫ)</a:t>
            </a:r>
          </a:p>
        </p:txBody>
      </p:sp>
      <p:pic>
        <p:nvPicPr>
          <p:cNvPr id="3" name="Picture 4" descr="http://www.mma.ru/upload/cnpo/skill%202015/lu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3145" y="3717032"/>
            <a:ext cx="2965281" cy="2952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\\Hp21725208001\обмен\ЗАПИСИ ЗАНЯТИЙ\24.07 фотографии\DSC_02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278" y="3654138"/>
            <a:ext cx="2703371" cy="2985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93690" y="628587"/>
            <a:ext cx="2552700" cy="2682268"/>
          </a:xfrm>
          <a:noFill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9063" y="587198"/>
            <a:ext cx="2519363" cy="301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7123" y="3429000"/>
            <a:ext cx="2888920" cy="197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associationsnow.com/wp-content/uploads/2013/04/0408_tablet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6139" y="685889"/>
            <a:ext cx="3573425" cy="2629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595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>
                  <a:solidFill>
                    <a:srgbClr val="0070C0"/>
                  </a:solidFill>
                </a:ln>
                <a:solidFill>
                  <a:srgbClr val="4D9BD9"/>
                </a:solidFill>
              </a:rPr>
              <a:t>СТАНДАРТИЗИРОВАННЫЕ ПАЦИЕНТЫ</a:t>
            </a:r>
          </a:p>
        </p:txBody>
      </p:sp>
      <p:pic>
        <p:nvPicPr>
          <p:cNvPr id="4" name="Picture 10" descr="http://www.mma.ru/upload/cnpo/standart_patient%20_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39627" y="908720"/>
            <a:ext cx="4076789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www.mma.ru/upload/cnpo/skill%202015/diffecult_pati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268760"/>
            <a:ext cx="3168352" cy="4613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user\Pictures\ФАРМ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8757" y="3824953"/>
            <a:ext cx="4032448" cy="2636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796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026" y="-57873"/>
            <a:ext cx="552394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 smtClean="0">
                <a:ln>
                  <a:solidFill>
                    <a:srgbClr val="0070C0"/>
                  </a:solidFill>
                </a:ln>
                <a:solidFill>
                  <a:srgbClr val="4D9BD9"/>
                </a:solidFill>
              </a:rPr>
              <a:t>ТРЕТИЙ </a:t>
            </a:r>
            <a:r>
              <a:rPr lang="ru-RU" sz="3200" b="1" dirty="0">
                <a:ln>
                  <a:solidFill>
                    <a:srgbClr val="0070C0"/>
                  </a:solidFill>
                </a:ln>
                <a:solidFill>
                  <a:srgbClr val="4D9BD9"/>
                </a:solidFill>
              </a:rPr>
              <a:t>ЭТАП АККРЕДИТАЦИИ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9234" y="908720"/>
            <a:ext cx="880476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КЛИНИЧЕСКИХ  ЗАДАЧ (КЕЙС-ЗАДАЧИ)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2060848"/>
            <a:ext cx="1632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Bookman Old Style" pitchFamily="18" charset="0"/>
              </a:rPr>
              <a:t>Фармация </a:t>
            </a:r>
            <a:r>
              <a:rPr lang="ru-RU" dirty="0">
                <a:latin typeface="Bookman Old Style" pitchFamily="18" charset="0"/>
              </a:rPr>
              <a:t>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12898" y="2708920"/>
            <a:ext cx="1981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Стоматология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11" name="Picture 3" descr="C:\Users\user\Desktop\Симуляторы\5Z0B68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059" y="3454275"/>
            <a:ext cx="3996263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2" name="Прямоугольник 11"/>
          <p:cNvSpPr/>
          <p:nvPr/>
        </p:nvSpPr>
        <p:spPr>
          <a:xfrm>
            <a:off x="4343331" y="1844824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Bookman Old Style" pitchFamily="18" charset="0"/>
              </a:rPr>
              <a:t>Основны</a:t>
            </a:r>
            <a:r>
              <a:rPr lang="ru-RU" sz="1600" b="1" dirty="0">
                <a:latin typeface="Bookman Old Style" pitchFamily="18" charset="0"/>
              </a:rPr>
              <a:t>е</a:t>
            </a:r>
            <a:r>
              <a:rPr lang="ru-RU" sz="1600" b="1" dirty="0" smtClean="0">
                <a:latin typeface="Bookman Old Style" pitchFamily="18" charset="0"/>
              </a:rPr>
              <a:t> требования, предъявляемые </a:t>
            </a:r>
            <a:r>
              <a:rPr lang="ru-RU" sz="1600" b="1" dirty="0">
                <a:latin typeface="Bookman Old Style" pitchFamily="18" charset="0"/>
              </a:rPr>
              <a:t>к качеству </a:t>
            </a:r>
            <a:r>
              <a:rPr lang="ru-RU" sz="1600" b="1" dirty="0" smtClean="0">
                <a:latin typeface="Bookman Old Style" pitchFamily="18" charset="0"/>
              </a:rPr>
              <a:t>кейсов:</a:t>
            </a:r>
            <a:endParaRPr lang="ru-RU" sz="1600" b="1" dirty="0">
              <a:latin typeface="Bookman Old Style" pitchFamily="18" charset="0"/>
            </a:endParaRP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адекватность поставленной цели создания; 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оптимальность по  уровню  трудности для контингента испытуемых; 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ориентация на  проблемы  и ситуации профессиональной деятельности; 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аутентичность профессиональных проблем, затронутых в кейсе; 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значимость включаемых ситуаций и проблем; 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ряда контекстных факторов, обеспечивающих многозначность возможных   правильных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решений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60135" y="2847937"/>
            <a:ext cx="112204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man Old Style" pitchFamily="18" charset="0"/>
              </a:rPr>
              <a:t>3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94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romashkov_o_i\Downloads\Логотипы\Logo_MinZdrav_end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0842" y="1052736"/>
            <a:ext cx="2920922" cy="1852945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xmlns="" val="341859357"/>
              </p:ext>
            </p:extLst>
          </p:nvPr>
        </p:nvGraphicFramePr>
        <p:xfrm>
          <a:off x="107504" y="1163578"/>
          <a:ext cx="892899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95736" y="-46299"/>
            <a:ext cx="461876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>
                  <a:solidFill>
                    <a:srgbClr val="0070C0"/>
                  </a:solidFill>
                </a:ln>
                <a:solidFill>
                  <a:srgbClr val="4D9BD9"/>
                </a:solidFill>
              </a:rPr>
              <a:t>ЭКСПЕРТНАЯ КОМИССИЯ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567520"/>
            <a:ext cx="8229600" cy="80736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spc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ЭКСПЕРТЫ АККРЕДИТАЦИОННЫХ  КОМИССИЙ ДОЛЖНЫ ПРОЙТИ ОБУЧЕНИЕ В МЕТОДИЧЕСКОМ ЦЕНТРЕ АККРЕДИТАЦИИ</a:t>
            </a:r>
            <a:endParaRPr lang="ru-RU" sz="1800" b="1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923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.ytimg.com/vi/-vf5Gxs5slo/hq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16018"/>
            <a:ext cx="3373623" cy="2416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30550" y="10177"/>
            <a:ext cx="435266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 smtClean="0">
                <a:ln>
                  <a:solidFill>
                    <a:srgbClr val="0070C0"/>
                  </a:solidFill>
                </a:ln>
                <a:solidFill>
                  <a:srgbClr val="4D9BD9"/>
                </a:solidFill>
              </a:rPr>
              <a:t>СИСТЕМА РЕЗУЛЬТАТОВ</a:t>
            </a:r>
            <a:endParaRPr lang="ru-RU" sz="3200" b="1" dirty="0">
              <a:ln>
                <a:solidFill>
                  <a:srgbClr val="0070C0"/>
                </a:solidFill>
              </a:ln>
              <a:solidFill>
                <a:srgbClr val="4D9BD9"/>
              </a:solidFill>
            </a:endParaRPr>
          </a:p>
        </p:txBody>
      </p:sp>
      <p:pic>
        <p:nvPicPr>
          <p:cNvPr id="2050" name="Picture 2" descr="http://maash.su/images/product/examen/examen-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37982"/>
            <a:ext cx="3350293" cy="2585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3083" y="823725"/>
            <a:ext cx="1906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«СДАНО»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6080970"/>
            <a:ext cx="2964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«ВЫПОЛНЕНО»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6067208"/>
            <a:ext cx="3726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 ВЫПОЛНЕНО»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7033" y="823725"/>
            <a:ext cx="2459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 СДАНО»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72000" y="611369"/>
            <a:ext cx="0" cy="5973049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287524" y="3400528"/>
            <a:ext cx="8568952" cy="7246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5502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-99392"/>
            <a:ext cx="7914346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>
                  <a:solidFill>
                    <a:srgbClr val="0070C0"/>
                  </a:solidFill>
                </a:ln>
                <a:solidFill>
                  <a:srgbClr val="4D9BD9"/>
                </a:solidFill>
              </a:rPr>
              <a:t>ЕСЛИ ВЫПУСКНИК НЕ ПРОШЕЛ ОДИН ЭТАП </a:t>
            </a:r>
            <a:endParaRPr lang="ru-RU" sz="3200" b="1" dirty="0" smtClean="0">
              <a:ln>
                <a:solidFill>
                  <a:srgbClr val="0070C0"/>
                </a:solidFill>
              </a:ln>
              <a:solidFill>
                <a:srgbClr val="4D9BD9"/>
              </a:solidFill>
            </a:endParaRPr>
          </a:p>
          <a:p>
            <a:pPr algn="ctr"/>
            <a:r>
              <a:rPr lang="ru-RU" sz="3200" b="1" dirty="0" smtClean="0">
                <a:ln>
                  <a:solidFill>
                    <a:srgbClr val="0070C0"/>
                  </a:solidFill>
                </a:ln>
                <a:solidFill>
                  <a:srgbClr val="4D9BD9"/>
                </a:solidFill>
              </a:rPr>
              <a:t>ОЦЕНКИ </a:t>
            </a:r>
            <a:r>
              <a:rPr lang="ru-RU" sz="3200" b="1" dirty="0">
                <a:ln>
                  <a:solidFill>
                    <a:srgbClr val="0070C0"/>
                  </a:solidFill>
                </a:ln>
                <a:solidFill>
                  <a:srgbClr val="4D9BD9"/>
                </a:solidFill>
              </a:rPr>
              <a:t>КВАЛИФИКАЦИИ…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942" y="3120252"/>
            <a:ext cx="8640960" cy="70031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b="1" dirty="0" smtClean="0">
              <a:latin typeface="Bookman Old Style" pitchFamily="18" charset="0"/>
            </a:endParaRPr>
          </a:p>
          <a:p>
            <a:pPr algn="just"/>
            <a:r>
              <a:rPr lang="ru-RU" sz="1600" b="1" dirty="0" smtClean="0">
                <a:latin typeface="Bookman Old Style" pitchFamily="18" charset="0"/>
              </a:rPr>
              <a:t>срок </a:t>
            </a:r>
            <a:r>
              <a:rPr lang="ru-RU" sz="1600" b="1" dirty="0">
                <a:latin typeface="Bookman Old Style" pitchFamily="18" charset="0"/>
              </a:rPr>
              <a:t>оценки не может превышать один месяц с момента принятия решения о допуске лица к процедуре аккредитации </a:t>
            </a:r>
            <a:r>
              <a:rPr lang="ru-RU" sz="1600" b="1" dirty="0" smtClean="0">
                <a:latin typeface="Bookman Old Style" pitchFamily="18" charset="0"/>
              </a:rPr>
              <a:t>специалистов</a:t>
            </a:r>
            <a:endParaRPr lang="ru-RU" b="1" dirty="0"/>
          </a:p>
          <a:p>
            <a:pPr algn="ctr"/>
            <a:endParaRPr lang="ru-RU" dirty="0"/>
          </a:p>
        </p:txBody>
      </p:sp>
      <p:pic>
        <p:nvPicPr>
          <p:cNvPr id="4" name="Picture 5" descr="C:\Users\user\Pictures\dni_otkrytyx_dverej-1024x8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1866" y="5435603"/>
            <a:ext cx="1931037" cy="15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ustomslog.ru/images/img00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837" y="1542162"/>
            <a:ext cx="1080120" cy="143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91880" y="1261351"/>
            <a:ext cx="2543284" cy="446678"/>
          </a:xfrm>
          <a:prstGeom prst="rect">
            <a:avLst/>
          </a:prstGeom>
          <a:solidFill>
            <a:srgbClr val="D8FEBE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Уважительная причина</a:t>
            </a: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1837504"/>
            <a:ext cx="2543284" cy="1303464"/>
          </a:xfrm>
          <a:prstGeom prst="rect">
            <a:avLst/>
          </a:prstGeom>
          <a:solidFill>
            <a:srgbClr val="D8FEBE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Документ, 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подтверждающий уважительную причину отсутствия</a:t>
            </a: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1837504"/>
            <a:ext cx="201622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неявка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man Old Style" pitchFamily="18" charset="0"/>
            </a:endParaRPr>
          </a:p>
        </p:txBody>
      </p:sp>
      <p:pic>
        <p:nvPicPr>
          <p:cNvPr id="10" name="Picture 5" descr="C:\Users\user\Pictures\dni_otkrytyx_dverej-1024x8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3036" y="1214195"/>
            <a:ext cx="2219444" cy="18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customslog.ru/images/img001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97" y="3948462"/>
            <a:ext cx="1088905" cy="145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478957" y="4178739"/>
            <a:ext cx="23347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неявка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62803" y="4662275"/>
            <a:ext cx="26475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не сдано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man Old Style" pitchFamily="18" charset="0"/>
            </a:endParaRPr>
          </a:p>
        </p:txBody>
      </p:sp>
      <p:pic>
        <p:nvPicPr>
          <p:cNvPr id="15" name="Picture 7" descr="http://cheaptop.ru/public/general/img/articles/user_signal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6669" y="3831086"/>
            <a:ext cx="1426685" cy="142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558622" y="4062252"/>
            <a:ext cx="2448272" cy="1243904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НЕ ПРОШЕЛ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процедуру аккредитации специалистов</a:t>
            </a: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57490" y="5412561"/>
            <a:ext cx="2828648" cy="1412393"/>
          </a:xfrm>
          <a:prstGeom prst="rect">
            <a:avLst/>
          </a:prstGeom>
          <a:solidFill>
            <a:srgbClr val="D8FEBE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ЗАЯВЛЕНИЕ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о допуске к процедуре аккредитации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(НЕ РАНЕЕ, ЧЕМ ЧЕРЕЗ НЕДЕЛЮ)</a:t>
            </a: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58622" y="6043971"/>
            <a:ext cx="2448272" cy="446678"/>
          </a:xfrm>
          <a:prstGeom prst="rect">
            <a:avLst/>
          </a:prstGeom>
          <a:solidFill>
            <a:srgbClr val="D8FEBE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Право на апелляцию</a:t>
            </a: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2" name="Левая фигурная скобка 21"/>
          <p:cNvSpPr/>
          <p:nvPr/>
        </p:nvSpPr>
        <p:spPr>
          <a:xfrm>
            <a:off x="1362803" y="1477469"/>
            <a:ext cx="218213" cy="130345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Левая фигурная скобка 22"/>
          <p:cNvSpPr/>
          <p:nvPr/>
        </p:nvSpPr>
        <p:spPr>
          <a:xfrm>
            <a:off x="1369850" y="3948463"/>
            <a:ext cx="211166" cy="124769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авая фигурная скобка 24"/>
          <p:cNvSpPr/>
          <p:nvPr/>
        </p:nvSpPr>
        <p:spPr>
          <a:xfrm>
            <a:off x="3085742" y="1456375"/>
            <a:ext cx="216024" cy="130345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авая фигурная скобка 25"/>
          <p:cNvSpPr/>
          <p:nvPr/>
        </p:nvSpPr>
        <p:spPr>
          <a:xfrm>
            <a:off x="3581729" y="3892698"/>
            <a:ext cx="216024" cy="130345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6035164" y="2204864"/>
            <a:ext cx="990130" cy="18163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5345076" y="4437112"/>
            <a:ext cx="1213546" cy="76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3813720" y="4893107"/>
            <a:ext cx="2663230" cy="802038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3974485" y="6267310"/>
            <a:ext cx="813539" cy="6233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7955868" y="5400071"/>
            <a:ext cx="0" cy="559673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1512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0"/>
            <a:ext cx="668580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>
                  <a:solidFill>
                    <a:srgbClr val="0070C0"/>
                  </a:solidFill>
                </a:ln>
                <a:solidFill>
                  <a:srgbClr val="4D9BD9"/>
                </a:solidFill>
              </a:rPr>
              <a:t>ЗАДАЧИ </a:t>
            </a:r>
            <a:r>
              <a:rPr lang="ru-RU" sz="3200" b="1" dirty="0" smtClean="0">
                <a:ln>
                  <a:solidFill>
                    <a:srgbClr val="0070C0"/>
                  </a:solidFill>
                </a:ln>
                <a:solidFill>
                  <a:srgbClr val="4D9BD9"/>
                </a:solidFill>
              </a:rPr>
              <a:t>НА БЛИЖАЙШИЕ 3 МЕСЯЦА</a:t>
            </a:r>
            <a:endParaRPr lang="ru-RU" sz="3200" b="1" dirty="0">
              <a:ln>
                <a:solidFill>
                  <a:srgbClr val="0070C0"/>
                </a:solidFill>
              </a:ln>
              <a:solidFill>
                <a:srgbClr val="4D9BD9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4359701"/>
              </p:ext>
            </p:extLst>
          </p:nvPr>
        </p:nvGraphicFramePr>
        <p:xfrm>
          <a:off x="0" y="584774"/>
          <a:ext cx="9144000" cy="627322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9144000"/>
              </a:tblGrid>
              <a:tr h="398340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</a:rPr>
                        <a:t>ФЕДЕРАЛЬНЫЙ МЕТОДИЧЕСКИЙ ЦЕНТР АККРЕДИТАЦИИ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97" marR="66097" marT="0" marB="0"/>
                </a:tc>
              </a:tr>
              <a:tr h="783318">
                <a:tc>
                  <a:txBody>
                    <a:bodyPr/>
                    <a:lstStyle/>
                    <a:p>
                      <a:pPr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дальнейшее наполнение сайта методическими материалами;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97" marR="66097" marT="0" marB="0"/>
                </a:tc>
              </a:tr>
              <a:tr h="783318">
                <a:tc>
                  <a:txBody>
                    <a:bodyPr/>
                    <a:lstStyle/>
                    <a:p>
                      <a:pPr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обучение сопредседателей аккредитационных комиссий, утвержденных МЗ РФ;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97" marR="66097" marT="0" marB="0"/>
                </a:tc>
              </a:tr>
              <a:tr h="783318">
                <a:tc>
                  <a:txBody>
                    <a:bodyPr/>
                    <a:lstStyle/>
                    <a:p>
                      <a:pPr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формирование реестра экспертов аккредитационных комиссий на местах по представлению вузов;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97" marR="66097" marT="0" marB="0"/>
                </a:tc>
              </a:tr>
              <a:tr h="783318">
                <a:tc>
                  <a:txBody>
                    <a:bodyPr/>
                    <a:lstStyle/>
                    <a:p>
                      <a:pPr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проверка технической готовности к проведению первичной аккредитации на местах;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97" marR="66097" marT="0" marB="0"/>
                </a:tc>
              </a:tr>
              <a:tr h="783318">
                <a:tc>
                  <a:txBody>
                    <a:bodyPr/>
                    <a:lstStyle/>
                    <a:p>
                      <a:pPr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проведение тестовых испытаний систем аккредитации на местах;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97" marR="66097" marT="0" marB="0"/>
                </a:tc>
              </a:tr>
              <a:tr h="1174977">
                <a:tc>
                  <a:txBody>
                    <a:bodyPr/>
                    <a:lstStyle/>
                    <a:p>
                      <a:pPr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формирование списков выпускников для включения их в федеральную базу данных для проведения первичной аккредитации;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97" marR="66097" marT="0" marB="0"/>
                </a:tc>
              </a:tr>
              <a:tr h="783318">
                <a:tc>
                  <a:txBody>
                    <a:bodyPr/>
                    <a:lstStyle/>
                    <a:p>
                      <a:pPr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формирование расписания проведения первичной аккредитации.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97" marR="6609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8663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it_photo_1147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51" y="634109"/>
            <a:ext cx="8747193" cy="58252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369" y="404664"/>
            <a:ext cx="9144000" cy="443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spc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ВУЗов В РЕПЕЦИОННОМ ТЕСТИРОВАНИИ</a:t>
            </a:r>
            <a:endParaRPr lang="ru-RU" sz="2800" b="1" spc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980728"/>
            <a:ext cx="568863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зарегистрировано (на 01.03) </a:t>
            </a:r>
            <a:r>
              <a:rPr lang="en-US" sz="1600" b="1" dirty="0" smtClean="0">
                <a:solidFill>
                  <a:schemeClr val="tx1"/>
                </a:solidFill>
                <a:latin typeface="Bookman Old Style" pitchFamily="18" charset="0"/>
              </a:rPr>
              <a:t>ffos.ru </a:t>
            </a:r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– 1859 чел.</a:t>
            </a:r>
            <a:endParaRPr lang="ru-RU" sz="16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916832"/>
            <a:ext cx="6336704" cy="5844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  <a:latin typeface="Bookman Old Style" pitchFamily="18" charset="0"/>
              </a:rPr>
              <a:t>Воронежский государственный медицинский университет имени Н.Н. Бурденко</a:t>
            </a:r>
            <a:endParaRPr lang="ru-RU" sz="12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2564904"/>
            <a:ext cx="3600400" cy="567681"/>
          </a:xfrm>
          <a:prstGeom prst="rect">
            <a:avLst/>
          </a:prstGeom>
          <a:solidFill>
            <a:srgbClr val="FF8F8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  <a:latin typeface="Bookman Old Style" pitchFamily="18" charset="0"/>
              </a:rPr>
              <a:t>Белгородский государственный национальный исследовательский университет</a:t>
            </a:r>
            <a:endParaRPr lang="ru-RU" sz="12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3251505"/>
            <a:ext cx="1872208" cy="567681"/>
          </a:xfrm>
          <a:prstGeom prst="rect">
            <a:avLst/>
          </a:prstGeom>
          <a:solidFill>
            <a:srgbClr val="FEA0A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  <a:latin typeface="Bookman Old Style" pitchFamily="18" charset="0"/>
              </a:rPr>
              <a:t>Волгоградский ГМУ</a:t>
            </a:r>
            <a:endParaRPr lang="ru-RU" sz="12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3971586"/>
            <a:ext cx="1584176" cy="567681"/>
          </a:xfrm>
          <a:prstGeom prst="rect">
            <a:avLst/>
          </a:prstGeom>
          <a:solidFill>
            <a:srgbClr val="FE8C8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  <a:latin typeface="Bookman Old Style" pitchFamily="18" charset="0"/>
              </a:rPr>
              <a:t>Кубанский ГМУ</a:t>
            </a:r>
            <a:endParaRPr lang="ru-RU" sz="12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4644345"/>
            <a:ext cx="1584176" cy="567681"/>
          </a:xfrm>
          <a:prstGeom prst="rect">
            <a:avLst/>
          </a:prstGeom>
          <a:solidFill>
            <a:srgbClr val="FEBABA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Bookman Old Style" pitchFamily="18" charset="0"/>
              </a:rPr>
              <a:t>Дагестанская  ГМА</a:t>
            </a:r>
            <a:endParaRPr lang="ru-RU" sz="12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5314371"/>
            <a:ext cx="1440160" cy="567681"/>
          </a:xfrm>
          <a:prstGeom prst="rect">
            <a:avLst/>
          </a:prstGeom>
          <a:solidFill>
            <a:srgbClr val="FFD1D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Bookman Old Style" pitchFamily="18" charset="0"/>
              </a:rPr>
              <a:t>Первый МГМУ им. </a:t>
            </a:r>
            <a:r>
              <a:rPr lang="ru-RU" sz="1200" b="1" dirty="0" err="1" smtClean="0">
                <a:solidFill>
                  <a:schemeClr val="tx1"/>
                </a:solidFill>
                <a:latin typeface="Bookman Old Style" pitchFamily="18" charset="0"/>
              </a:rPr>
              <a:t>И.М.Сеченова</a:t>
            </a:r>
            <a:endParaRPr lang="ru-RU" sz="12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7260" y="5932107"/>
            <a:ext cx="1440160" cy="567681"/>
          </a:xfrm>
          <a:prstGeom prst="rect">
            <a:avLst/>
          </a:prstGeom>
          <a:solidFill>
            <a:srgbClr val="FFD1D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Bookman Old Style" pitchFamily="18" charset="0"/>
              </a:rPr>
              <a:t>Московский ГМСУ им. А.И. Евдокимова</a:t>
            </a:r>
            <a:endParaRPr lang="ru-RU" sz="12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24051" y="3527263"/>
            <a:ext cx="2808312" cy="25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200" b="1" dirty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89554" y="3785149"/>
            <a:ext cx="2808312" cy="25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200" b="1" dirty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user\Pictures\clipart-computers-headsets-team-work-programm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28800"/>
            <a:ext cx="2075090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979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9388218"/>
              </p:ext>
            </p:extLst>
          </p:nvPr>
        </p:nvGraphicFramePr>
        <p:xfrm>
          <a:off x="0" y="764703"/>
          <a:ext cx="9144000" cy="6093294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9144000"/>
              </a:tblGrid>
              <a:tr h="1015549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</a:rPr>
                        <a:t>ОБРАЗОВАТЕЛЬНЫЕ ОРГАНИЗАЦИИ, ОСУЩЕСТВЛЯЮЩИЕ ПОДГОТОВКУ МЕДИЦИНСКИХ И ФАРМАЦЕВТИЧЕСКИХ КАДРОВ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15549">
                <a:tc>
                  <a:txBody>
                    <a:bodyPr/>
                    <a:lstStyle/>
                    <a:p>
                      <a:pPr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представление предложений по сопредседателям аккредитационных комиссий;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15549">
                <a:tc>
                  <a:txBody>
                    <a:bodyPr/>
                    <a:lstStyle/>
                    <a:p>
                      <a:pPr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предложения по персональному составу экспертов комиссий;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15549">
                <a:tc>
                  <a:txBody>
                    <a:bodyPr/>
                    <a:lstStyle/>
                    <a:p>
                      <a:pPr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техническая подготовка площадок для проведения первичной аккредитации;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15549">
                <a:tc>
                  <a:txBody>
                    <a:bodyPr/>
                    <a:lstStyle/>
                    <a:p>
                      <a:pPr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организация тестовых испытаний материальной базы вузов для проведения аккредитации;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15549">
                <a:tc>
                  <a:txBody>
                    <a:bodyPr/>
                    <a:lstStyle/>
                    <a:p>
                      <a:pPr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подача списков выпускников для прохождения первичной аккредитации.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3648" y="0"/>
            <a:ext cx="668580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>
                  <a:solidFill>
                    <a:srgbClr val="0070C0"/>
                  </a:solidFill>
                </a:ln>
                <a:solidFill>
                  <a:srgbClr val="4D9BD9"/>
                </a:solidFill>
              </a:rPr>
              <a:t>ЗАДАЧИ </a:t>
            </a:r>
            <a:r>
              <a:rPr lang="ru-RU" sz="3200" b="1" dirty="0" smtClean="0">
                <a:ln>
                  <a:solidFill>
                    <a:srgbClr val="0070C0"/>
                  </a:solidFill>
                </a:ln>
                <a:solidFill>
                  <a:srgbClr val="4D9BD9"/>
                </a:solidFill>
              </a:rPr>
              <a:t>НА БЛИЖАЙШИЕ 3 МЕСЯЦА</a:t>
            </a:r>
            <a:endParaRPr lang="ru-RU" sz="3200" b="1" dirty="0">
              <a:ln>
                <a:solidFill>
                  <a:srgbClr val="0070C0"/>
                </a:solidFill>
              </a:ln>
              <a:solidFill>
                <a:srgbClr val="4D9B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79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0" y="953238"/>
            <a:ext cx="9140668" cy="558062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043608" y="0"/>
            <a:ext cx="768069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6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ЦЕЛЬ АККРЕДИТАЦИИ СПЕЦИАЛИСТА</a:t>
            </a:r>
            <a:endParaRPr lang="ru-RU" sz="36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" name="Правильный пятиугольник 2"/>
          <p:cNvSpPr/>
          <p:nvPr/>
        </p:nvSpPr>
        <p:spPr>
          <a:xfrm>
            <a:off x="205194" y="2195376"/>
            <a:ext cx="3430702" cy="3024000"/>
          </a:xfrm>
          <a:prstGeom prst="pentagon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  <a:r>
              <a:rPr lang="ru-RU" dirty="0">
                <a:solidFill>
                  <a:srgbClr val="002060"/>
                </a:solidFill>
              </a:rPr>
              <a:t> в соответствии с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образовательными стандартами </a:t>
            </a:r>
          </a:p>
          <a:p>
            <a:pPr algn="ctr"/>
            <a:endParaRPr lang="ru-RU" dirty="0"/>
          </a:p>
        </p:txBody>
      </p:sp>
      <p:sp>
        <p:nvSpPr>
          <p:cNvPr id="5" name="Правильный пятиугольник 4"/>
          <p:cNvSpPr/>
          <p:nvPr/>
        </p:nvSpPr>
        <p:spPr>
          <a:xfrm>
            <a:off x="5508104" y="2188030"/>
            <a:ext cx="3528391" cy="3096344"/>
          </a:xfrm>
          <a:prstGeom prst="pentagon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Самостоятельная деятельность </a:t>
            </a:r>
            <a:r>
              <a:rPr lang="ru-RU" dirty="0" smtClean="0">
                <a:solidFill>
                  <a:srgbClr val="002060"/>
                </a:solidFill>
              </a:rPr>
              <a:t>на основании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профессионального стандарта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024124" y="2879452"/>
            <a:ext cx="3024336" cy="1099096"/>
          </a:xfrm>
          <a:prstGeom prst="right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свидетельство об аккредитации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5064" y="1599183"/>
            <a:ext cx="6413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Объективная и персонифицированная оценка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13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002060"/>
                </a:solidFill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370751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151" y="-21217"/>
            <a:ext cx="816371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rgbClr val="0070C0"/>
                </a:solidFill>
              </a:rPr>
              <a:t>ВИДЫ АККРЕДИТАЦИИ СПЕЦИАЛИСТОВ</a:t>
            </a:r>
            <a:endParaRPr lang="ru-RU" sz="3600" b="1" dirty="0">
              <a:ln/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836712"/>
            <a:ext cx="2488652" cy="792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ПЕРВИЧНАЯ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10177" y="836712"/>
            <a:ext cx="3024336" cy="792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ПЕРВИЧНАЯ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СПЕЦИАЛИЗИРОВАННАЯ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87426" y="836712"/>
            <a:ext cx="2485435" cy="792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ПЕРИОДИЧЕСКАЯ</a:t>
            </a:r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4" y="1659742"/>
            <a:ext cx="235664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Bookman Old Style" pitchFamily="18" charset="0"/>
              </a:rPr>
              <a:t>проводится в отношении лиц, </a:t>
            </a:r>
            <a:r>
              <a:rPr lang="ru-RU" sz="1400" b="1" dirty="0" smtClean="0">
                <a:latin typeface="Bookman Old Style" pitchFamily="18" charset="0"/>
              </a:rPr>
              <a:t>завершивших </a:t>
            </a:r>
            <a:r>
              <a:rPr lang="ru-RU" sz="1400" b="1" dirty="0">
                <a:latin typeface="Bookman Old Style" pitchFamily="18" charset="0"/>
              </a:rPr>
              <a:t>освоение основных образовательных программ высшего медицинского образования, высшего фармацевтического образования, </a:t>
            </a:r>
            <a:r>
              <a:rPr lang="ru-RU" sz="1400" b="1" dirty="0" smtClean="0">
                <a:latin typeface="Bookman Old Style" pitchFamily="18" charset="0"/>
              </a:rPr>
              <a:t>претендующих на </a:t>
            </a:r>
            <a:r>
              <a:rPr lang="ru-RU" sz="1400" b="1" dirty="0">
                <a:latin typeface="Bookman Old Style" pitchFamily="18" charset="0"/>
              </a:rPr>
              <a:t>осуществление медицинской деятельности или фармацевтической </a:t>
            </a:r>
            <a:r>
              <a:rPr lang="ru-RU" sz="1400" b="1" dirty="0" smtClean="0">
                <a:latin typeface="Bookman Old Style" pitchFamily="18" charset="0"/>
              </a:rPr>
              <a:t>деятельности</a:t>
            </a:r>
            <a:endParaRPr lang="ru-RU" sz="1400" b="1" dirty="0"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10179" y="1705909"/>
            <a:ext cx="27782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Bookman Old Style" pitchFamily="18" charset="0"/>
              </a:rPr>
              <a:t>проводится в отношении лиц, завершивших освоение программ подготовки кадров высшей квалификации и программ профессиональной </a:t>
            </a:r>
            <a:r>
              <a:rPr lang="ru-RU" sz="1400" b="1" dirty="0" smtClean="0">
                <a:latin typeface="Bookman Old Style" pitchFamily="18" charset="0"/>
              </a:rPr>
              <a:t>переподготовки</a:t>
            </a:r>
            <a:endParaRPr lang="ru-RU" sz="1400" b="1" dirty="0"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87426" y="1727891"/>
            <a:ext cx="248543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Bookman Old Style" pitchFamily="18" charset="0"/>
              </a:rPr>
              <a:t>проводится в отношении лиц, завершивших освоение программы непрерывного медицинского </a:t>
            </a:r>
            <a:r>
              <a:rPr lang="ru-RU" sz="1400" b="1" dirty="0" smtClean="0">
                <a:latin typeface="Bookman Old Style" pitchFamily="18" charset="0"/>
              </a:rPr>
              <a:t>образования</a:t>
            </a:r>
            <a:endParaRPr lang="ru-RU" sz="1400" b="1" dirty="0">
              <a:latin typeface="Bookman Old Style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79512" y="1805672"/>
            <a:ext cx="0" cy="505232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004225" y="1805674"/>
            <a:ext cx="5952" cy="162332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6387426" y="1861068"/>
            <a:ext cx="6290" cy="135190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7705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294" y="-12289"/>
            <a:ext cx="829849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ПЕРВИЧНАЯ АККРЕДИТАЦИЯ СПЕЦИАЛИСТОВ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178949" y="818790"/>
            <a:ext cx="8892480" cy="2520280"/>
          </a:xfrm>
          <a:prstGeom prst="rightArrow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0" name="Picture 10" descr="http://s8.hostingkartinok.com/uploads/images/2015/10/3341a751bc3c6546b570fee58b77c4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3267" y="1211876"/>
            <a:ext cx="2450725" cy="1723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im1-tub-ru.yandex.net/i?id=145f8b112077cb09756a266e3cc93167&amp;n=33&amp;h=215&amp;w=3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5003" y="1240136"/>
            <a:ext cx="2520280" cy="1677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8"/>
          <p:cNvSpPr/>
          <p:nvPr/>
        </p:nvSpPr>
        <p:spPr>
          <a:xfrm>
            <a:off x="178949" y="4031226"/>
            <a:ext cx="8892480" cy="2520280"/>
          </a:xfrm>
          <a:prstGeom prst="rightArrow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http://www.grekomania.ru/images/catalog/752/gallery/14258_Moisiadou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0204" y="4449824"/>
            <a:ext cx="2446355" cy="1630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sbmkd.ru/images/stories/_thumbs/sestrinskoe_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4473009"/>
            <a:ext cx="2423205" cy="1612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rosplasma.ru/upload/iblock/6cd/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7792" y="4496118"/>
            <a:ext cx="2142519" cy="1624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95776" y="5029756"/>
            <a:ext cx="1204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г.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77305" y="1755060"/>
            <a:ext cx="1204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г.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5454" y="861305"/>
            <a:ext cx="17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Стоматология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41997" y="914496"/>
            <a:ext cx="1416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Фармация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9" y="4131927"/>
            <a:ext cx="202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Лечебное дело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62359" y="4103677"/>
            <a:ext cx="1455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Педиатрия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26048" y="4131927"/>
            <a:ext cx="132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Медпроф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556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7873" y="0"/>
            <a:ext cx="950505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ПЕРВИЧНАЯ </a:t>
            </a:r>
            <a:r>
              <a:rPr lang="ru-RU" sz="32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АККРЕДИТАЦИЯ ВЫПУСКНИКОВ </a:t>
            </a:r>
            <a:r>
              <a:rPr lang="ru-RU" sz="32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2016 г.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084168" y="1481655"/>
            <a:ext cx="1546926" cy="7934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j-lt"/>
              </a:rPr>
              <a:t>67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 вузов РФ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473278"/>
            <a:ext cx="1886458" cy="8035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j-lt"/>
              </a:rPr>
              <a:t>52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субъекта РФ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481391"/>
            <a:ext cx="1584176" cy="7315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j-lt"/>
              </a:rPr>
              <a:t>47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Фармация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0967" y="2473657"/>
            <a:ext cx="1800200" cy="7393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j-lt"/>
              </a:rPr>
              <a:t>46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Стоматология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74359" y="2473657"/>
            <a:ext cx="1584176" cy="7315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j-lt"/>
              </a:rPr>
              <a:t>54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Фармация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58535" y="2481391"/>
            <a:ext cx="1800200" cy="7238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j-lt"/>
              </a:rPr>
              <a:t>55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Стоматология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74360" y="3212975"/>
            <a:ext cx="1584174" cy="8035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j-lt"/>
              </a:rPr>
              <a:t>2664 чел.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58535" y="3201050"/>
            <a:ext cx="1799488" cy="8035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j-lt"/>
              </a:rPr>
              <a:t>4798 чел.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43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892" y="-99392"/>
            <a:ext cx="9505056" cy="5931912"/>
            <a:chOff x="9566" y="-342672"/>
            <a:chExt cx="9505056" cy="5931912"/>
          </a:xfrm>
        </p:grpSpPr>
        <p:sp>
          <p:nvSpPr>
            <p:cNvPr id="2" name="TextBox 1"/>
            <p:cNvSpPr txBox="1"/>
            <p:nvPr/>
          </p:nvSpPr>
          <p:spPr>
            <a:xfrm>
              <a:off x="9566" y="-342672"/>
              <a:ext cx="9505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ru-RU" sz="3200" b="1" dirty="0" smtClean="0">
                  <a:ln>
                    <a:solidFill>
                      <a:srgbClr val="0070C0"/>
                    </a:solidFill>
                  </a:ln>
                  <a:solidFill>
                    <a:srgbClr val="0070C0"/>
                  </a:solidFill>
                </a:rPr>
                <a:t>РАБОТА ПО СОЗДАНИЮ СИСТЕМЫ АККРЕДИТАЦИИ</a:t>
              </a:r>
              <a:endParaRPr lang="ru-RU" sz="32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endParaRPr>
            </a:p>
          </p:txBody>
        </p:sp>
        <p:pic>
          <p:nvPicPr>
            <p:cNvPr id="3" name="Picture 2" descr="C:\Users\romashkov_o_i\Downloads\Логотипы\Logo_MinZdrav_end-0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6" y="550605"/>
              <a:ext cx="3121411" cy="1980129"/>
            </a:xfrm>
            <a:prstGeom prst="rect">
              <a:avLst/>
            </a:prstGeom>
            <a:noFill/>
            <a:ln>
              <a:noFill/>
            </a:ln>
            <a:effectLst>
              <a:softEdge rad="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746834" y="1024849"/>
              <a:ext cx="2856279" cy="997976"/>
            </a:xfrm>
            <a:prstGeom prst="rect">
              <a:avLst/>
            </a:prstGeom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3130976" y="456342"/>
              <a:ext cx="1" cy="16765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323528" y="2132856"/>
              <a:ext cx="280744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3223991" y="569306"/>
              <a:ext cx="1335" cy="16835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560362" y="2252832"/>
              <a:ext cx="266429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5650484" y="456342"/>
              <a:ext cx="1336" cy="16765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5651819" y="2134974"/>
              <a:ext cx="2951294" cy="857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Группа 36"/>
            <p:cNvGrpSpPr/>
            <p:nvPr/>
          </p:nvGrpSpPr>
          <p:grpSpPr>
            <a:xfrm>
              <a:off x="5555469" y="550605"/>
              <a:ext cx="2664296" cy="1683526"/>
              <a:chOff x="5555469" y="550605"/>
              <a:chExt cx="2664296" cy="1683526"/>
            </a:xfrm>
          </p:grpSpPr>
          <p:cxnSp>
            <p:nvCxnSpPr>
              <p:cNvPr id="28" name="Прямая соединительная линия 27"/>
              <p:cNvCxnSpPr/>
              <p:nvPr/>
            </p:nvCxnSpPr>
            <p:spPr>
              <a:xfrm flipH="1">
                <a:off x="5555469" y="550605"/>
                <a:ext cx="1335" cy="168352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 flipH="1">
                <a:off x="5555469" y="2234131"/>
                <a:ext cx="266429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Прямоугольник 30"/>
            <p:cNvSpPr/>
            <p:nvPr/>
          </p:nvSpPr>
          <p:spPr>
            <a:xfrm>
              <a:off x="111400" y="2679999"/>
              <a:ext cx="345248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ea typeface="Times New Roman" panose="02020603050405020304" pitchFamily="18" charset="0"/>
                </a:rPr>
                <a:t>аккредитационные </a:t>
              </a:r>
              <a:r>
                <a:rPr lang="ru-RU" sz="2000" b="1" dirty="0">
                  <a:ea typeface="Times New Roman" panose="02020603050405020304" pitchFamily="18" charset="0"/>
                </a:rPr>
                <a:t>комиссии </a:t>
              </a:r>
              <a:endParaRPr lang="ru-RU" sz="2000" b="1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88289" y="3613027"/>
              <a:ext cx="316835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ea typeface="Times New Roman" panose="02020603050405020304" pitchFamily="18" charset="0"/>
                </a:rPr>
                <a:t>контроль за разработкой </a:t>
              </a:r>
              <a:r>
                <a:rPr lang="ru-RU" sz="2000" b="1" dirty="0">
                  <a:ea typeface="Times New Roman" panose="02020603050405020304" pitchFamily="18" charset="0"/>
                </a:rPr>
                <a:t>оценочных средств </a:t>
              </a:r>
              <a:endParaRPr lang="ru-RU" sz="2000" b="1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250398" y="4711950"/>
              <a:ext cx="316835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ea typeface="Times New Roman" panose="02020603050405020304" pitchFamily="18" charset="0"/>
                </a:rPr>
                <a:t>функции по организации проведения аккредитации </a:t>
              </a:r>
              <a:endParaRPr lang="ru-RU" sz="2000" b="1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773896" y="2304575"/>
              <a:ext cx="3262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Times New Roman" panose="02020603050405020304" pitchFamily="18" charset="0"/>
                </a:rPr>
                <a:t>Федеральный методический центр </a:t>
              </a:r>
              <a:r>
                <a:rPr lang="ru-RU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Times New Roman" panose="02020603050405020304" pitchFamily="18" charset="0"/>
                </a:rPr>
                <a:t>аккредитации</a:t>
              </a:r>
              <a:endPara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828008" y="3186221"/>
              <a:ext cx="315437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ea typeface="Times New Roman" panose="02020603050405020304" pitchFamily="18" charset="0"/>
                </a:rPr>
                <a:t>подготовка </a:t>
              </a:r>
              <a:r>
                <a:rPr lang="ru-RU" sz="2000" b="1" dirty="0">
                  <a:ea typeface="Times New Roman" panose="02020603050405020304" pitchFamily="18" charset="0"/>
                </a:rPr>
                <a:t>фондов оценочных средств </a:t>
              </a:r>
              <a:endParaRPr lang="ru-RU" sz="2000" b="1" dirty="0"/>
            </a:p>
          </p:txBody>
        </p:sp>
        <p:grpSp>
          <p:nvGrpSpPr>
            <p:cNvPr id="38" name="Группа 37"/>
            <p:cNvGrpSpPr/>
            <p:nvPr/>
          </p:nvGrpSpPr>
          <p:grpSpPr>
            <a:xfrm>
              <a:off x="5773102" y="2304575"/>
              <a:ext cx="3067979" cy="625161"/>
              <a:chOff x="5555469" y="584775"/>
              <a:chExt cx="2664296" cy="1683526"/>
            </a:xfrm>
          </p:grpSpPr>
          <p:cxnSp>
            <p:nvCxnSpPr>
              <p:cNvPr id="39" name="Прямая соединительная линия 38"/>
              <p:cNvCxnSpPr/>
              <p:nvPr/>
            </p:nvCxnSpPr>
            <p:spPr>
              <a:xfrm flipH="1">
                <a:off x="5555469" y="584775"/>
                <a:ext cx="1335" cy="168352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flipH="1">
                <a:off x="5555469" y="2244658"/>
                <a:ext cx="266429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Прямоугольник 43"/>
            <p:cNvSpPr/>
            <p:nvPr/>
          </p:nvSpPr>
          <p:spPr>
            <a:xfrm>
              <a:off x="5940152" y="4358007"/>
              <a:ext cx="335469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ea typeface="Times New Roman" panose="02020603050405020304" pitchFamily="18" charset="0"/>
                </a:rPr>
                <a:t>методическое обеспечение </a:t>
              </a:r>
              <a:r>
                <a:rPr lang="ru-RU" sz="2000" b="1" dirty="0">
                  <a:ea typeface="Times New Roman" panose="02020603050405020304" pitchFamily="18" charset="0"/>
                </a:rPr>
                <a:t>первичной аккредитации </a:t>
              </a:r>
              <a:endParaRPr lang="ru-RU" sz="2000" b="1" dirty="0"/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 flipH="1">
              <a:off x="323528" y="3387885"/>
              <a:ext cx="2987619" cy="0"/>
            </a:xfrm>
            <a:prstGeom prst="line">
              <a:avLst/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H="1" flipV="1">
              <a:off x="1115616" y="4414525"/>
              <a:ext cx="2552539" cy="9184"/>
            </a:xfrm>
            <a:prstGeom prst="line">
              <a:avLst/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1666756" y="5589240"/>
              <a:ext cx="2928441" cy="0"/>
            </a:xfrm>
            <a:prstGeom prst="line">
              <a:avLst/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H="1" flipV="1">
              <a:off x="6595135" y="5276110"/>
              <a:ext cx="2552539" cy="9184"/>
            </a:xfrm>
            <a:prstGeom prst="line">
              <a:avLst/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H="1" flipV="1">
              <a:off x="5828008" y="4129422"/>
              <a:ext cx="3013074" cy="9184"/>
            </a:xfrm>
            <a:prstGeom prst="line">
              <a:avLst/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21729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99392"/>
            <a:ext cx="9022361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МЕТОДОЛОГИЧЕСКАЯ МОДЕЛЬ ОЦЕНОЧНОГО ИНСТРУМЕНТА АККРЕДИТАЦИИ</a:t>
            </a:r>
            <a:endParaRPr lang="ru-RU" sz="32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5" name="Rectangle 163"/>
          <p:cNvSpPr>
            <a:spLocks noChangeArrowheads="1"/>
          </p:cNvSpPr>
          <p:nvPr/>
        </p:nvSpPr>
        <p:spPr bwMode="auto">
          <a:xfrm>
            <a:off x="1259632" y="134076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183"/>
          <p:cNvSpPr>
            <a:spLocks noChangeArrowheads="1"/>
          </p:cNvSpPr>
          <p:nvPr/>
        </p:nvSpPr>
        <p:spPr bwMode="auto">
          <a:xfrm>
            <a:off x="1259632" y="209346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679664" y="6305254"/>
            <a:ext cx="568863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1691680" y="1175302"/>
            <a:ext cx="0" cy="51299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475656" y="558924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463640" y="486916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475656" y="414908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477288" y="342900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463640" y="270892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478920" y="2022501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37701" y="3999486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40</a:t>
            </a:r>
            <a:endParaRPr lang="ru-RU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7701" y="4708545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20</a:t>
            </a:r>
            <a:endParaRPr lang="ru-RU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7701" y="5416175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0</a:t>
            </a:r>
            <a:endParaRPr lang="ru-RU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3755" y="3234397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60</a:t>
            </a:r>
            <a:endParaRPr lang="ru-RU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3755" y="2525338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8</a:t>
            </a:r>
            <a:r>
              <a:rPr lang="ru-RU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0</a:t>
            </a:r>
            <a:endParaRPr lang="ru-RU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8620" y="1815008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100</a:t>
            </a:r>
            <a:endParaRPr lang="ru-RU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23728" y="4869160"/>
            <a:ext cx="1728192" cy="727035"/>
          </a:xfrm>
          <a:prstGeom prst="rect">
            <a:avLst/>
          </a:prstGeom>
          <a:solidFill>
            <a:srgbClr val="97F5FF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Диапазон минимальной компетентности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35744" y="2708920"/>
            <a:ext cx="1728192" cy="2017601"/>
          </a:xfrm>
          <a:prstGeom prst="rect">
            <a:avLst/>
          </a:prstGeom>
          <a:solidFill>
            <a:srgbClr val="CCCCFF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Диапазон базовой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компетентности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23728" y="1999861"/>
            <a:ext cx="1728192" cy="598981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Диапазон высокой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компетентности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3851920" y="4869160"/>
            <a:ext cx="504056" cy="5470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856782" y="3436403"/>
            <a:ext cx="504056" cy="5470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3837587" y="2048553"/>
            <a:ext cx="504056" cy="5470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341643" y="4869160"/>
            <a:ext cx="590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355976" y="3436403"/>
            <a:ext cx="590397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355976" y="2048553"/>
            <a:ext cx="590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4916570" y="4516059"/>
            <a:ext cx="3975910" cy="1260155"/>
          </a:xfrm>
          <a:prstGeom prst="rect">
            <a:avLst/>
          </a:prstGeom>
          <a:solidFill>
            <a:srgbClr val="97F5FF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ТЕСТИРОВАНИЕ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Оценка </a:t>
            </a:r>
            <a:r>
              <a:rPr lang="ru-RU" sz="1600" b="1" dirty="0">
                <a:solidFill>
                  <a:schemeClr val="tx1"/>
                </a:solidFill>
              </a:rPr>
              <a:t>сформированности </a:t>
            </a:r>
            <a:r>
              <a:rPr lang="ru-RU" sz="1600" b="1" dirty="0" smtClean="0">
                <a:solidFill>
                  <a:schemeClr val="tx1"/>
                </a:solidFill>
              </a:rPr>
              <a:t>знаний , </a:t>
            </a:r>
            <a:r>
              <a:rPr lang="ru-RU" sz="1600" b="1" dirty="0">
                <a:solidFill>
                  <a:schemeClr val="tx1"/>
                </a:solidFill>
              </a:rPr>
              <a:t>необходимых для выполнения </a:t>
            </a:r>
            <a:r>
              <a:rPr lang="ru-RU" sz="1600" b="1" dirty="0" smtClean="0">
                <a:solidFill>
                  <a:schemeClr val="tx1"/>
                </a:solidFill>
              </a:rPr>
              <a:t>трудовых функций (ПС) </a:t>
            </a:r>
            <a:r>
              <a:rPr lang="ru-RU" sz="1600" b="1" dirty="0">
                <a:solidFill>
                  <a:schemeClr val="tx1"/>
                </a:solidFill>
              </a:rPr>
              <a:t>и освоения профессиональных компетенций (ФГОС</a:t>
            </a:r>
            <a:r>
              <a:rPr lang="ru-RU" sz="1600" b="1" dirty="0" smtClean="0">
                <a:solidFill>
                  <a:schemeClr val="tx1"/>
                </a:solidFill>
              </a:rPr>
              <a:t>)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46372" y="3058863"/>
            <a:ext cx="3946107" cy="1071148"/>
          </a:xfrm>
          <a:prstGeom prst="rect">
            <a:avLst/>
          </a:prstGeom>
          <a:solidFill>
            <a:srgbClr val="CCCCFF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Оценка практических навыков (умений) в симулированных условиях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(профессиональный стандарт)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960705" y="1624003"/>
            <a:ext cx="3931773" cy="1071148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ситуационных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(профессиональный стандарт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) 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0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>
            <a:endCxn id="22" idx="1"/>
          </p:cNvCxnSpPr>
          <p:nvPr/>
        </p:nvCxnSpPr>
        <p:spPr>
          <a:xfrm flipV="1">
            <a:off x="4798550" y="5532469"/>
            <a:ext cx="609588" cy="4706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Стрелка вправо 39"/>
          <p:cNvSpPr/>
          <p:nvPr/>
        </p:nvSpPr>
        <p:spPr>
          <a:xfrm flipV="1">
            <a:off x="1661786" y="1407708"/>
            <a:ext cx="902905" cy="129038"/>
          </a:xfrm>
          <a:prstGeom prst="rightArrow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 flipV="1">
            <a:off x="5357559" y="1369311"/>
            <a:ext cx="902905" cy="129038"/>
          </a:xfrm>
          <a:prstGeom prst="rightArrow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19029507" flipV="1">
            <a:off x="2023291" y="3103362"/>
            <a:ext cx="902905" cy="129038"/>
          </a:xfrm>
          <a:prstGeom prst="rightArrow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flipV="1">
            <a:off x="1914442" y="3998576"/>
            <a:ext cx="902905" cy="129038"/>
          </a:xfrm>
          <a:prstGeom prst="rightArrow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2474244" flipV="1">
            <a:off x="2047561" y="4880864"/>
            <a:ext cx="902905" cy="129038"/>
          </a:xfrm>
          <a:prstGeom prst="rightArrow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-57873" y="0"/>
            <a:ext cx="950505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ПРОЦЕДУРА ПЕРВИЧНОЙ </a:t>
            </a:r>
            <a:r>
              <a:rPr lang="ru-RU" sz="32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АККРЕДИТАЦИИ</a:t>
            </a:r>
            <a:endParaRPr lang="ru-RU" sz="32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577288" y="2174556"/>
            <a:ext cx="1186628" cy="364236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976630"/>
            <a:ext cx="169545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Государственный </a:t>
            </a:r>
            <a:r>
              <a:rPr lang="ru-RU" sz="1400" b="1" dirty="0" smtClean="0">
                <a:effectLst/>
                <a:ea typeface="Calibri"/>
                <a:cs typeface="Times New Roman"/>
              </a:rPr>
              <a:t>экзамен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64691" y="969587"/>
            <a:ext cx="3002671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ea typeface="Calibri"/>
                <a:cs typeface="Times New Roman"/>
              </a:rPr>
              <a:t>СОБЕСЕДОВАНИЕ</a:t>
            </a:r>
            <a:r>
              <a:rPr lang="ru-RU" sz="1600" dirty="0">
                <a:effectLst/>
                <a:ea typeface="Calibri"/>
                <a:cs typeface="Times New Roman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89241" y="950508"/>
            <a:ext cx="2387215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ДИПЛОМ О ВЫСШЕМ </a:t>
            </a:r>
            <a:r>
              <a:rPr lang="ru-RU" sz="1400" b="1" dirty="0" smtClean="0">
                <a:effectLst/>
                <a:ea typeface="Calibri"/>
                <a:cs typeface="Times New Roman"/>
              </a:rPr>
              <a:t>ОБРАЗОВАНИИ</a:t>
            </a:r>
            <a:endParaRPr lang="ru-RU" sz="1400" dirty="0">
              <a:effectLst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393" y="3410289"/>
            <a:ext cx="2129283" cy="13314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effectLst/>
                <a:ea typeface="Calibri"/>
                <a:cs typeface="Times New Roman"/>
              </a:rPr>
              <a:t>АККРЕДИТАЦИЯ</a:t>
            </a:r>
            <a:endParaRPr lang="ru-RU" sz="1600" dirty="0">
              <a:effectLst/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17347" y="2469796"/>
            <a:ext cx="2071107" cy="6801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rgbClr val="7030A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ТЕСТИРОВАНИЕ</a:t>
            </a:r>
            <a:endParaRPr lang="ru-RU" sz="14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17347" y="3496148"/>
            <a:ext cx="2057169" cy="10938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rgbClr val="7030A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effectLst/>
                <a:ea typeface="Calibri"/>
                <a:cs typeface="Times New Roman"/>
              </a:rPr>
              <a:t>ОЦЕНКА ПРАКТИЧЕСКИХ НАВЫКОВ (УМЕНИЙ) В СИМУЛИРОВАННЫХ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effectLst/>
                <a:ea typeface="Calibri"/>
                <a:cs typeface="Times New Roman"/>
              </a:rPr>
              <a:t>УСЛОВИЯХ 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17347" y="4874060"/>
            <a:ext cx="2057169" cy="10752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rgbClr val="7030A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ea typeface="Calibri"/>
                <a:cs typeface="Times New Roman"/>
              </a:rPr>
              <a:t>РЕШЕНИЕ </a:t>
            </a:r>
            <a:endParaRPr lang="ru-RU" sz="14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СИТУАЦИОННЫХ ЗАДАЧ </a:t>
            </a:r>
            <a:endParaRPr lang="ru-RU" sz="14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Правая круглая скобка 13"/>
          <p:cNvSpPr/>
          <p:nvPr/>
        </p:nvSpPr>
        <p:spPr>
          <a:xfrm>
            <a:off x="4892490" y="2983280"/>
            <a:ext cx="200002" cy="914400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" name="Правая круглая скобка 14"/>
          <p:cNvSpPr/>
          <p:nvPr/>
        </p:nvSpPr>
        <p:spPr>
          <a:xfrm>
            <a:off x="4874517" y="4361702"/>
            <a:ext cx="186306" cy="914400"/>
          </a:xfrm>
          <a:prstGeom prst="rightBracket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102307" y="3284310"/>
            <a:ext cx="611661" cy="361950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effectLst/>
                <a:ea typeface="Calibri"/>
                <a:cs typeface="Times New Roman"/>
              </a:rPr>
              <a:t>ДНИ*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73517" y="4714824"/>
            <a:ext cx="611661" cy="361950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effectLst/>
                <a:ea typeface="Calibri"/>
                <a:cs typeface="Times New Roman"/>
              </a:rPr>
              <a:t>ДНИ*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892490" y="2831067"/>
            <a:ext cx="4989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35" idx="1"/>
          </p:cNvCxnSpPr>
          <p:nvPr/>
        </p:nvCxnSpPr>
        <p:spPr>
          <a:xfrm flipV="1">
            <a:off x="4885841" y="4203750"/>
            <a:ext cx="522297" cy="7454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408138" y="2681605"/>
            <a:ext cx="611661" cy="36195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effectLst/>
                <a:ea typeface="Calibri"/>
                <a:cs typeface="Times New Roman"/>
              </a:rPr>
              <a:t>ДНИ*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08138" y="5351494"/>
            <a:ext cx="611661" cy="36195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effectLst/>
                <a:ea typeface="Calibri"/>
                <a:cs typeface="Times New Roman"/>
              </a:rPr>
              <a:t>ДНИ*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388841" y="2420888"/>
            <a:ext cx="1563524" cy="62266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2400" b="1" kern="1200" dirty="0">
                <a:solidFill>
                  <a:srgbClr val="000000"/>
                </a:solidFill>
                <a:effectLst/>
                <a:ea typeface="Times New Roman"/>
              </a:rPr>
              <a:t>сдал</a:t>
            </a:r>
            <a:endParaRPr lang="ru-RU" sz="2400" dirty="0">
              <a:effectLst/>
              <a:ea typeface="Times New Roman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7140455" y="3043555"/>
            <a:ext cx="0" cy="5172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7763916" y="4693086"/>
            <a:ext cx="667046" cy="5731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8125547" y="2807483"/>
            <a:ext cx="791210" cy="193421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b="1" kern="1200" dirty="0">
                <a:solidFill>
                  <a:srgbClr val="C00000"/>
                </a:solidFill>
                <a:effectLst/>
                <a:ea typeface="Times New Roman"/>
              </a:rPr>
              <a:t>С</a:t>
            </a:r>
            <a:endParaRPr lang="ru-RU" b="1" dirty="0">
              <a:solidFill>
                <a:srgbClr val="C00000"/>
              </a:solidFill>
              <a:effectLst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kern="1200" dirty="0" smtClean="0">
                <a:solidFill>
                  <a:srgbClr val="C00000"/>
                </a:solidFill>
                <a:effectLst/>
                <a:ea typeface="Times New Roman"/>
              </a:rPr>
              <a:t>Д</a:t>
            </a:r>
          </a:p>
          <a:p>
            <a:pPr algn="ctr">
              <a:spcAft>
                <a:spcPts val="0"/>
              </a:spcAft>
            </a:pPr>
            <a:r>
              <a:rPr lang="ru-RU" b="1" kern="1200" dirty="0" smtClean="0">
                <a:solidFill>
                  <a:srgbClr val="C00000"/>
                </a:solidFill>
                <a:effectLst/>
                <a:ea typeface="Times New Roman"/>
              </a:rPr>
              <a:t>А</a:t>
            </a:r>
          </a:p>
          <a:p>
            <a:pPr algn="ctr">
              <a:spcAft>
                <a:spcPts val="0"/>
              </a:spcAft>
            </a:pPr>
            <a:r>
              <a:rPr lang="ru-RU" b="1" kern="1200" dirty="0" smtClean="0">
                <a:solidFill>
                  <a:srgbClr val="C00000"/>
                </a:solidFill>
                <a:effectLst/>
                <a:ea typeface="Times New Roman"/>
              </a:rPr>
              <a:t>Л</a:t>
            </a:r>
            <a:endParaRPr lang="ru-RU" b="1" dirty="0">
              <a:solidFill>
                <a:srgbClr val="C00000"/>
              </a:solidFill>
              <a:effectLst/>
              <a:ea typeface="Times New Roman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6390981" y="3596788"/>
            <a:ext cx="1559243" cy="70297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2400" b="1" kern="1200" dirty="0">
                <a:solidFill>
                  <a:srgbClr val="000000"/>
                </a:solidFill>
                <a:effectLst/>
                <a:ea typeface="Times New Roman"/>
              </a:rPr>
              <a:t>сдал</a:t>
            </a:r>
            <a:endParaRPr lang="ru-RU" sz="2400" dirty="0">
              <a:effectLst/>
              <a:ea typeface="Times New Roman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427576" y="4945383"/>
            <a:ext cx="1428711" cy="6933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2400" b="1" kern="1200" dirty="0">
                <a:solidFill>
                  <a:srgbClr val="000000"/>
                </a:solidFill>
                <a:effectLst/>
                <a:ea typeface="Times New Roman"/>
              </a:rPr>
              <a:t>сдал</a:t>
            </a:r>
            <a:endParaRPr lang="ru-RU" sz="2400" dirty="0">
              <a:effectLst/>
              <a:ea typeface="Times New Roman"/>
            </a:endParaRPr>
          </a:p>
        </p:txBody>
      </p:sp>
      <p:cxnSp>
        <p:nvCxnSpPr>
          <p:cNvPr id="31" name="Прямая со стрелкой 30"/>
          <p:cNvCxnSpPr>
            <a:endCxn id="30" idx="0"/>
          </p:cNvCxnSpPr>
          <p:nvPr/>
        </p:nvCxnSpPr>
        <p:spPr>
          <a:xfrm>
            <a:off x="7140455" y="4329641"/>
            <a:ext cx="1477" cy="6157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6260464" y="6035052"/>
            <a:ext cx="2209144" cy="645141"/>
          </a:xfrm>
          <a:prstGeom prst="rect">
            <a:avLst/>
          </a:prstGeom>
          <a:solidFill>
            <a:srgbClr val="CCCCFF"/>
          </a:solidFill>
          <a:ln w="28575" cap="flat" cmpd="sng" algn="ctr">
            <a:solidFill>
              <a:srgbClr val="00B05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СВИДЕТЕЛЬСТВО ОБ АККРЕДИТАЦИИ</a:t>
            </a:r>
            <a:endParaRPr lang="ru-RU" sz="1400" dirty="0">
              <a:effectLst/>
              <a:ea typeface="Calibri"/>
              <a:cs typeface="Times New Roman"/>
            </a:endParaRP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07355" y="6502388"/>
            <a:ext cx="5536306" cy="3556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 smtClean="0">
                <a:effectLst/>
                <a:ea typeface="Calibri"/>
                <a:cs typeface="Times New Roman"/>
              </a:rPr>
              <a:t>ДНИ* - в </a:t>
            </a:r>
            <a:r>
              <a:rPr lang="ru-RU" sz="1100" b="1" dirty="0">
                <a:effectLst/>
                <a:ea typeface="Calibri"/>
                <a:cs typeface="Times New Roman"/>
              </a:rPr>
              <a:t>зависимости от кол-ва </a:t>
            </a:r>
            <a:r>
              <a:rPr lang="ru-RU" sz="1100" b="1" dirty="0" smtClean="0">
                <a:effectLst/>
                <a:ea typeface="Calibri"/>
                <a:cs typeface="Times New Roman"/>
              </a:rPr>
              <a:t>выпускников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408138" y="4022775"/>
            <a:ext cx="611661" cy="36195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effectLst/>
                <a:ea typeface="Calibri"/>
                <a:cs typeface="Times New Roman"/>
              </a:rPr>
              <a:t>ДНИ*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547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1257</Words>
  <Application>Microsoft Office PowerPoint</Application>
  <PresentationFormat>Экран (4:3)</PresentationFormat>
  <Paragraphs>308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112</vt:lpstr>
      <vt:lpstr>Diseño predeterminado</vt:lpstr>
      <vt:lpstr>1_Тема Office</vt:lpstr>
      <vt:lpstr>ПОРЯДОК ПРОВЕДЕНИЯ ПЕРВИЧНОЙ АККРЕДИТАЦИИ СПЕЦИАЛИСТОВ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цепь оценочных станций, в которых экзаменатор оценивает ряд практических клинических навыков, используя предварительно установленную объективную систему баллов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svistunov_a_a</dc:creator>
  <cp:lastModifiedBy>svistunov_a_a</cp:lastModifiedBy>
  <cp:revision>235</cp:revision>
  <cp:lastPrinted>2014-11-20T12:53:50Z</cp:lastPrinted>
  <dcterms:created xsi:type="dcterms:W3CDTF">2014-11-11T12:29:07Z</dcterms:created>
  <dcterms:modified xsi:type="dcterms:W3CDTF">2016-03-08T09:18:02Z</dcterms:modified>
</cp:coreProperties>
</file>