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516" r:id="rId2"/>
    <p:sldId id="792" r:id="rId3"/>
    <p:sldId id="789" r:id="rId4"/>
    <p:sldId id="759" r:id="rId5"/>
    <p:sldId id="779" r:id="rId6"/>
    <p:sldId id="751" r:id="rId7"/>
    <p:sldId id="797" r:id="rId8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FF0000"/>
    <a:srgbClr val="FF5050"/>
    <a:srgbClr val="008000"/>
    <a:srgbClr val="FFCC99"/>
    <a:srgbClr val="FFCC66"/>
    <a:srgbClr val="6699FF"/>
    <a:srgbClr val="339966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9770" autoAdjust="0"/>
  </p:normalViewPr>
  <p:slideViewPr>
    <p:cSldViewPr>
      <p:cViewPr varScale="1">
        <p:scale>
          <a:sx n="116" d="100"/>
          <a:sy n="116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818C9-1605-442D-A6ED-7B5A0E4174C4}" type="doc">
      <dgm:prSet loTypeId="urn:microsoft.com/office/officeart/2005/8/layout/pyramid2" loCatId="list" qsTypeId="urn:microsoft.com/office/officeart/2005/8/quickstyle/3d1" qsCatId="3D" csTypeId="urn:microsoft.com/office/officeart/2005/8/colors/accent3_4" csCatId="accent3" phldr="1"/>
      <dgm:spPr/>
    </dgm:pt>
    <dgm:pt modelId="{BD8D9D7F-9715-4E5F-A8A8-E7AC8EF2BB15}">
      <dgm:prSet phldrT="[Текст]"/>
      <dgm:spPr/>
      <dgm:t>
        <a:bodyPr/>
        <a:lstStyle/>
        <a:p>
          <a:r>
            <a:rPr lang="ru-RU" dirty="0" smtClean="0"/>
            <a:t>Федеральный закон от 21.11.2011 №323-ФЗ «Об основах охраны здоровья граждан в Российской Федерации»</a:t>
          </a:r>
          <a:endParaRPr lang="ru-RU" dirty="0"/>
        </a:p>
      </dgm:t>
    </dgm:pt>
    <dgm:pt modelId="{E96C176A-69C0-4B83-8C41-9DBF99EB0821}" type="parTrans" cxnId="{137A15DB-8EA3-41DA-81B5-B3D4F3DFCB79}">
      <dgm:prSet/>
      <dgm:spPr/>
      <dgm:t>
        <a:bodyPr/>
        <a:lstStyle/>
        <a:p>
          <a:endParaRPr lang="ru-RU"/>
        </a:p>
      </dgm:t>
    </dgm:pt>
    <dgm:pt modelId="{3545413C-DC8D-4549-A840-A17ACFD193C0}" type="sibTrans" cxnId="{137A15DB-8EA3-41DA-81B5-B3D4F3DFCB79}">
      <dgm:prSet/>
      <dgm:spPr/>
      <dgm:t>
        <a:bodyPr/>
        <a:lstStyle/>
        <a:p>
          <a:endParaRPr lang="ru-RU"/>
        </a:p>
      </dgm:t>
    </dgm:pt>
    <dgm:pt modelId="{A63D68FA-A166-4067-A121-2B5F78C88C02}">
      <dgm:prSet phldrT="[Текст]"/>
      <dgm:spPr/>
      <dgm:t>
        <a:bodyPr/>
        <a:lstStyle/>
        <a:p>
          <a:r>
            <a:rPr lang="ru-RU" dirty="0" smtClean="0"/>
            <a:t>Ведомственные нормативные правовые акты Минздрава России</a:t>
          </a:r>
          <a:endParaRPr lang="ru-RU" dirty="0"/>
        </a:p>
      </dgm:t>
    </dgm:pt>
    <dgm:pt modelId="{577A8107-2A3F-4E7C-A4EC-9FA1C72FE9EA}" type="parTrans" cxnId="{4BA6C06C-CDB6-434C-829A-53AB8869F0AD}">
      <dgm:prSet/>
      <dgm:spPr/>
      <dgm:t>
        <a:bodyPr/>
        <a:lstStyle/>
        <a:p>
          <a:endParaRPr lang="ru-RU"/>
        </a:p>
      </dgm:t>
    </dgm:pt>
    <dgm:pt modelId="{8F874AB1-9455-4438-8119-273657118A4D}" type="sibTrans" cxnId="{4BA6C06C-CDB6-434C-829A-53AB8869F0AD}">
      <dgm:prSet/>
      <dgm:spPr/>
      <dgm:t>
        <a:bodyPr/>
        <a:lstStyle/>
        <a:p>
          <a:endParaRPr lang="ru-RU"/>
        </a:p>
      </dgm:t>
    </dgm:pt>
    <dgm:pt modelId="{B3448B0C-2486-4593-A013-479D6DBE0E81}">
      <dgm:prSet phldrT="[Текст]"/>
      <dgm:spPr/>
      <dgm:t>
        <a:bodyPr/>
        <a:lstStyle/>
        <a:p>
          <a:r>
            <a:rPr lang="ru-RU" dirty="0" smtClean="0"/>
            <a:t>Методические рекомендации, типовые регламенты и иные документы Методического  центра аккредитации</a:t>
          </a:r>
          <a:endParaRPr lang="ru-RU" dirty="0"/>
        </a:p>
      </dgm:t>
    </dgm:pt>
    <dgm:pt modelId="{BE075375-83FF-4325-B2BA-B540EFD3D1DA}" type="parTrans" cxnId="{C8E3BE10-99A4-4BEC-8091-41721A826212}">
      <dgm:prSet/>
      <dgm:spPr/>
      <dgm:t>
        <a:bodyPr/>
        <a:lstStyle/>
        <a:p>
          <a:endParaRPr lang="ru-RU"/>
        </a:p>
      </dgm:t>
    </dgm:pt>
    <dgm:pt modelId="{D8E77385-E8D9-45B5-AACA-5751C28C87BD}" type="sibTrans" cxnId="{C8E3BE10-99A4-4BEC-8091-41721A826212}">
      <dgm:prSet/>
      <dgm:spPr/>
      <dgm:t>
        <a:bodyPr/>
        <a:lstStyle/>
        <a:p>
          <a:endParaRPr lang="ru-RU"/>
        </a:p>
      </dgm:t>
    </dgm:pt>
    <dgm:pt modelId="{EEEEA243-824F-4E05-B070-9667200AAF26}" type="pres">
      <dgm:prSet presAssocID="{78A818C9-1605-442D-A6ED-7B5A0E4174C4}" presName="compositeShape" presStyleCnt="0">
        <dgm:presLayoutVars>
          <dgm:dir/>
          <dgm:resizeHandles/>
        </dgm:presLayoutVars>
      </dgm:prSet>
      <dgm:spPr/>
    </dgm:pt>
    <dgm:pt modelId="{51835F28-9113-49EC-9987-DE8A2F59FD98}" type="pres">
      <dgm:prSet presAssocID="{78A818C9-1605-442D-A6ED-7B5A0E4174C4}" presName="pyramid" presStyleLbl="node1" presStyleIdx="0" presStyleCnt="1" custScaleX="91506" custScaleY="75550" custLinFactNeighborX="-8114" custLinFactNeighborY="12225"/>
      <dgm:spPr/>
    </dgm:pt>
    <dgm:pt modelId="{E70D1B12-482C-4C96-B6C4-B1CAA6FE58D7}" type="pres">
      <dgm:prSet presAssocID="{78A818C9-1605-442D-A6ED-7B5A0E4174C4}" presName="theList" presStyleCnt="0"/>
      <dgm:spPr/>
    </dgm:pt>
    <dgm:pt modelId="{D2C3C0FD-73D0-4056-9132-89B400A2DF00}" type="pres">
      <dgm:prSet presAssocID="{BD8D9D7F-9715-4E5F-A8A8-E7AC8EF2BB15}" presName="aNode" presStyleLbl="fgAcc1" presStyleIdx="0" presStyleCnt="3" custScaleX="120899" custScaleY="38880" custLinFactY="38750" custLinFactNeighborX="-806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BAF22-6245-40FD-AF16-7C06B2561D2B}" type="pres">
      <dgm:prSet presAssocID="{BD8D9D7F-9715-4E5F-A8A8-E7AC8EF2BB15}" presName="aSpace" presStyleCnt="0"/>
      <dgm:spPr/>
    </dgm:pt>
    <dgm:pt modelId="{5873EFB2-4E34-49FB-B735-1887E700A127}" type="pres">
      <dgm:prSet presAssocID="{A63D68FA-A166-4067-A121-2B5F78C88C02}" presName="aNode" presStyleLbl="fgAcc1" presStyleIdx="1" presStyleCnt="3" custScaleX="119674" custScaleY="39521" custLinFactY="29202" custLinFactNeighborX="-80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C0BF1-D035-403A-AF31-F3A7BE092BE5}" type="pres">
      <dgm:prSet presAssocID="{A63D68FA-A166-4067-A121-2B5F78C88C02}" presName="aSpace" presStyleCnt="0"/>
      <dgm:spPr/>
    </dgm:pt>
    <dgm:pt modelId="{E28DC66F-2392-42BA-9F45-4447265FF8B8}" type="pres">
      <dgm:prSet presAssocID="{B3448B0C-2486-4593-A013-479D6DBE0E81}" presName="aNode" presStyleLbl="fgAcc1" presStyleIdx="2" presStyleCnt="3" custScaleX="120999" custScaleY="37895" custLinFactY="19343" custLinFactNeighborX="-663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004A4-4FE8-422C-B3F3-E56144991ACE}" type="pres">
      <dgm:prSet presAssocID="{B3448B0C-2486-4593-A013-479D6DBE0E81}" presName="aSpace" presStyleCnt="0"/>
      <dgm:spPr/>
    </dgm:pt>
  </dgm:ptLst>
  <dgm:cxnLst>
    <dgm:cxn modelId="{C8E3BE10-99A4-4BEC-8091-41721A826212}" srcId="{78A818C9-1605-442D-A6ED-7B5A0E4174C4}" destId="{B3448B0C-2486-4593-A013-479D6DBE0E81}" srcOrd="2" destOrd="0" parTransId="{BE075375-83FF-4325-B2BA-B540EFD3D1DA}" sibTransId="{D8E77385-E8D9-45B5-AACA-5751C28C87BD}"/>
    <dgm:cxn modelId="{137A15DB-8EA3-41DA-81B5-B3D4F3DFCB79}" srcId="{78A818C9-1605-442D-A6ED-7B5A0E4174C4}" destId="{BD8D9D7F-9715-4E5F-A8A8-E7AC8EF2BB15}" srcOrd="0" destOrd="0" parTransId="{E96C176A-69C0-4B83-8C41-9DBF99EB0821}" sibTransId="{3545413C-DC8D-4549-A840-A17ACFD193C0}"/>
    <dgm:cxn modelId="{E7300B73-61EE-4B04-9774-0B1BC7BA2BE9}" type="presOf" srcId="{78A818C9-1605-442D-A6ED-7B5A0E4174C4}" destId="{EEEEA243-824F-4E05-B070-9667200AAF26}" srcOrd="0" destOrd="0" presId="urn:microsoft.com/office/officeart/2005/8/layout/pyramid2"/>
    <dgm:cxn modelId="{13C29B01-0AFB-4A53-A1BC-60CE619B4BCC}" type="presOf" srcId="{B3448B0C-2486-4593-A013-479D6DBE0E81}" destId="{E28DC66F-2392-42BA-9F45-4447265FF8B8}" srcOrd="0" destOrd="0" presId="urn:microsoft.com/office/officeart/2005/8/layout/pyramid2"/>
    <dgm:cxn modelId="{4BA6C06C-CDB6-434C-829A-53AB8869F0AD}" srcId="{78A818C9-1605-442D-A6ED-7B5A0E4174C4}" destId="{A63D68FA-A166-4067-A121-2B5F78C88C02}" srcOrd="1" destOrd="0" parTransId="{577A8107-2A3F-4E7C-A4EC-9FA1C72FE9EA}" sibTransId="{8F874AB1-9455-4438-8119-273657118A4D}"/>
    <dgm:cxn modelId="{DF711B33-A8CA-40E2-88B1-1056AADDD928}" type="presOf" srcId="{A63D68FA-A166-4067-A121-2B5F78C88C02}" destId="{5873EFB2-4E34-49FB-B735-1887E700A127}" srcOrd="0" destOrd="0" presId="urn:microsoft.com/office/officeart/2005/8/layout/pyramid2"/>
    <dgm:cxn modelId="{1150ECB5-C822-4686-8F96-D715624A4798}" type="presOf" srcId="{BD8D9D7F-9715-4E5F-A8A8-E7AC8EF2BB15}" destId="{D2C3C0FD-73D0-4056-9132-89B400A2DF00}" srcOrd="0" destOrd="0" presId="urn:microsoft.com/office/officeart/2005/8/layout/pyramid2"/>
    <dgm:cxn modelId="{59E15528-963E-43A4-AFD9-27BF2C0DCFCE}" type="presParOf" srcId="{EEEEA243-824F-4E05-B070-9667200AAF26}" destId="{51835F28-9113-49EC-9987-DE8A2F59FD98}" srcOrd="0" destOrd="0" presId="urn:microsoft.com/office/officeart/2005/8/layout/pyramid2"/>
    <dgm:cxn modelId="{3753D904-9D00-499E-96F9-2C816F7FD3CC}" type="presParOf" srcId="{EEEEA243-824F-4E05-B070-9667200AAF26}" destId="{E70D1B12-482C-4C96-B6C4-B1CAA6FE58D7}" srcOrd="1" destOrd="0" presId="urn:microsoft.com/office/officeart/2005/8/layout/pyramid2"/>
    <dgm:cxn modelId="{F95437B0-5A62-4D87-816B-CAD9071B5FC5}" type="presParOf" srcId="{E70D1B12-482C-4C96-B6C4-B1CAA6FE58D7}" destId="{D2C3C0FD-73D0-4056-9132-89B400A2DF00}" srcOrd="0" destOrd="0" presId="urn:microsoft.com/office/officeart/2005/8/layout/pyramid2"/>
    <dgm:cxn modelId="{BC230FB9-FBB8-45D7-93E1-1D31E7F18E15}" type="presParOf" srcId="{E70D1B12-482C-4C96-B6C4-B1CAA6FE58D7}" destId="{737BAF22-6245-40FD-AF16-7C06B2561D2B}" srcOrd="1" destOrd="0" presId="urn:microsoft.com/office/officeart/2005/8/layout/pyramid2"/>
    <dgm:cxn modelId="{DB556065-ECC8-4AFA-84F7-5C437DA0001E}" type="presParOf" srcId="{E70D1B12-482C-4C96-B6C4-B1CAA6FE58D7}" destId="{5873EFB2-4E34-49FB-B735-1887E700A127}" srcOrd="2" destOrd="0" presId="urn:microsoft.com/office/officeart/2005/8/layout/pyramid2"/>
    <dgm:cxn modelId="{716E52C9-77BE-4055-BFA3-4883708CDA74}" type="presParOf" srcId="{E70D1B12-482C-4C96-B6C4-B1CAA6FE58D7}" destId="{8D0C0BF1-D035-403A-AF31-F3A7BE092BE5}" srcOrd="3" destOrd="0" presId="urn:microsoft.com/office/officeart/2005/8/layout/pyramid2"/>
    <dgm:cxn modelId="{2B8409AF-4395-48C7-8BB5-C4515206AF3A}" type="presParOf" srcId="{E70D1B12-482C-4C96-B6C4-B1CAA6FE58D7}" destId="{E28DC66F-2392-42BA-9F45-4447265FF8B8}" srcOrd="4" destOrd="0" presId="urn:microsoft.com/office/officeart/2005/8/layout/pyramid2"/>
    <dgm:cxn modelId="{F5576931-D82C-4FB0-9F17-9E6EB8858089}" type="presParOf" srcId="{E70D1B12-482C-4C96-B6C4-B1CAA6FE58D7}" destId="{112004A4-4FE8-422C-B3F3-E56144991AC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835F28-9113-49EC-9987-DE8A2F59FD98}">
      <dsp:nvSpPr>
        <dsp:cNvPr id="0" name=""/>
        <dsp:cNvSpPr/>
      </dsp:nvSpPr>
      <dsp:spPr>
        <a:xfrm>
          <a:off x="971589" y="1296145"/>
          <a:ext cx="4850923" cy="4005062"/>
        </a:xfrm>
        <a:prstGeom prst="triangl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C3C0FD-73D0-4056-9132-89B400A2DF00}">
      <dsp:nvSpPr>
        <dsp:cNvPr id="0" name=""/>
        <dsp:cNvSpPr/>
      </dsp:nvSpPr>
      <dsp:spPr>
        <a:xfrm>
          <a:off x="3189255" y="1944221"/>
          <a:ext cx="4165919" cy="10708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Федеральный закон от 21.11.2011 №323-ФЗ «Об основах охраны здоровья граждан в Российской Федерации»</a:t>
          </a:r>
          <a:endParaRPr lang="ru-RU" sz="1600" kern="1200" dirty="0"/>
        </a:p>
      </dsp:txBody>
      <dsp:txXfrm>
        <a:off x="3189255" y="1944221"/>
        <a:ext cx="4165919" cy="1070810"/>
      </dsp:txXfrm>
    </dsp:sp>
    <dsp:sp modelId="{5873EFB2-4E34-49FB-B735-1887E700A127}">
      <dsp:nvSpPr>
        <dsp:cNvPr id="0" name=""/>
        <dsp:cNvSpPr/>
      </dsp:nvSpPr>
      <dsp:spPr>
        <a:xfrm>
          <a:off x="3210430" y="3096334"/>
          <a:ext cx="4123708" cy="10884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178370"/>
              <a:satOff val="-2846"/>
              <a:lumOff val="274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Ведомственные нормативные правовые акты Минздрава России</a:t>
          </a:r>
          <a:endParaRPr lang="ru-RU" sz="1600" kern="1200" dirty="0"/>
        </a:p>
      </dsp:txBody>
      <dsp:txXfrm>
        <a:off x="3210430" y="3096334"/>
        <a:ext cx="4123708" cy="1088464"/>
      </dsp:txXfrm>
    </dsp:sp>
    <dsp:sp modelId="{E28DC66F-2392-42BA-9F45-4447265FF8B8}">
      <dsp:nvSpPr>
        <dsp:cNvPr id="0" name=""/>
        <dsp:cNvSpPr/>
      </dsp:nvSpPr>
      <dsp:spPr>
        <a:xfrm>
          <a:off x="3236773" y="4257525"/>
          <a:ext cx="4169365" cy="10436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178370"/>
              <a:satOff val="-2846"/>
              <a:lumOff val="274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Методические рекомендации, типовые регламенты и иные документы Методического  центра аккредитации</a:t>
          </a:r>
          <a:endParaRPr lang="ru-RU" sz="1600" kern="1200" dirty="0"/>
        </a:p>
      </dsp:txBody>
      <dsp:txXfrm>
        <a:off x="3236773" y="4257525"/>
        <a:ext cx="4169365" cy="1043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71" y="3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37E804-31EA-450D-B44B-C8DFFB4ECA55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285004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71" y="9285004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11722E-A05B-4028-8A84-A0648E3B2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0543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4" y="3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>
            <a:lvl1pPr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776871" y="3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>
            <a:lvl1pPr algn="r"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38E57E2-F330-431A-99DF-0A64C9DE9F99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85" tIns="44592" rIns="89185" bIns="4459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65041" y="4644065"/>
            <a:ext cx="5339008" cy="439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4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b" anchorCtr="0" compatLnSpc="1">
            <a:prstTxWarp prst="textNoShape">
              <a:avLst/>
            </a:prstTxWarp>
          </a:bodyPr>
          <a:lstStyle>
            <a:lvl1pPr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776871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b" anchorCtr="0" compatLnSpc="1">
            <a:prstTxWarp prst="textNoShape">
              <a:avLst/>
            </a:prstTxWarp>
          </a:bodyPr>
          <a:lstStyle>
            <a:lvl1pPr algn="r"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406D2B2-FDDD-4AD5-B384-2185BCBEF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0006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3763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057" tIns="44528" rIns="89057" bIns="44528"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 txBox="1">
            <a:spLocks noGrp="1"/>
          </p:cNvSpPr>
          <p:nvPr/>
        </p:nvSpPr>
        <p:spPr bwMode="auto">
          <a:xfrm>
            <a:off x="3776871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057" tIns="44528" rIns="89057" bIns="44528" anchor="b"/>
          <a:lstStyle/>
          <a:p>
            <a:pPr algn="r"/>
            <a:fld id="{DEFB9EB9-E4B4-41C5-ABBF-9DDFBF155D43}" type="slidenum">
              <a:rPr lang="ru-RU" altLang="ru-RU" sz="1200">
                <a:latin typeface="Calibri" pitchFamily="34" charset="0"/>
              </a:rPr>
              <a:pPr algn="r"/>
              <a:t>1</a:t>
            </a:fld>
            <a:endParaRPr lang="ru-RU" alt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01A9C-DDF1-4844-9D91-B877A87EBD34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E51E-265A-4A0D-9844-72DC86DA6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B541-8970-4A0C-A488-DA51F497E106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7F5F-0BD1-4D16-8269-FF18209E2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62B6-5738-4F17-8DAE-DF242ADDE287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A490-E082-472F-9967-183C2DBB5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0F332-782C-4737-B665-48361DCB6BC4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368F-D23B-426A-ADAD-0E70C85F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69DE-2A21-41FB-8A92-186E9362821C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F605-C2B2-442D-8AAD-0AA569939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C1CEB-3AE0-4A23-9218-5C577266BE04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8DEF-85E4-4997-BAE0-4EEABB1A1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B25D-93DA-4DB8-ADAC-A63142D0EE4B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0FC5-F99A-4F04-91B9-44FBB02E5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CA0C6-5534-4185-9502-C60E11DF0D18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D39A-7F28-4291-88E9-CF6D4746E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C9106-834B-47F4-AF14-C2FDD6A0760A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9A57-2509-43DB-9914-B45B30BD1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DC7B-7B2B-460A-8DC4-490E24DBDE78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93FB6-4E6C-4009-8E9F-DF9471818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4E8C0-F534-45EC-B5B9-51C640769779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B03F-F24A-484B-AF46-867884973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E91408-558D-4901-BD11-FA186B469A48}" type="datetime1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© Семенова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8C20F8-2DFA-4810-A191-EFFC6CA28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16832"/>
            <a:ext cx="9144000" cy="4320479"/>
          </a:xfrm>
          <a:prstGeom prst="rect">
            <a:avLst/>
          </a:prstGeom>
          <a:solidFill>
            <a:srgbClr val="0066FF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r>
              <a:rPr lang="ru-RU" sz="2000" dirty="0" smtClean="0"/>
              <a:t>	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	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	</a:t>
            </a:r>
            <a:r>
              <a:rPr lang="ru-RU" sz="2000" dirty="0" smtClean="0">
                <a:solidFill>
                  <a:schemeClr val="bg1"/>
                </a:solidFill>
              </a:rPr>
              <a:t>Первый </a:t>
            </a:r>
            <a:r>
              <a:rPr lang="ru-RU" sz="2000" dirty="0" smtClean="0">
                <a:solidFill>
                  <a:schemeClr val="bg1"/>
                </a:solidFill>
              </a:rPr>
              <a:t>заместитель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	Министра </a:t>
            </a:r>
            <a:r>
              <a:rPr lang="ru-RU" sz="2000" dirty="0" smtClean="0">
                <a:solidFill>
                  <a:schemeClr val="bg1"/>
                </a:solidFill>
              </a:rPr>
              <a:t>здравоохранения Российской Федерации </a:t>
            </a:r>
            <a:r>
              <a:rPr lang="ru-RU" sz="2000" dirty="0" smtClean="0">
                <a:solidFill>
                  <a:schemeClr val="bg1"/>
                </a:solidFill>
              </a:rPr>
              <a:t>	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	И. Н. Каграманян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41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1700" dirty="0" smtClean="0">
                <a:solidFill>
                  <a:srgbClr val="7F7F7F"/>
                </a:solidFill>
                <a:latin typeface="Helios"/>
              </a:rPr>
              <a:t>РОССИЯ 2016</a:t>
            </a:r>
          </a:p>
        </p:txBody>
      </p:sp>
      <p:sp>
        <p:nvSpPr>
          <p:cNvPr id="41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27088" y="2499809"/>
            <a:ext cx="777716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Нормативно-правовое регулирование</a:t>
            </a:r>
          </a:p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процедуры аккредитации специалистов </a:t>
            </a:r>
          </a:p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Российской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</a:p>
          <a:p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1150938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4106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72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0" y="1556792"/>
          <a:ext cx="9036496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3"/>
          <p:cNvSpPr txBox="1">
            <a:spLocks noChangeArrowheads="1"/>
          </p:cNvSpPr>
          <p:nvPr/>
        </p:nvSpPr>
        <p:spPr bwMode="auto">
          <a:xfrm>
            <a:off x="467544" y="2132856"/>
            <a:ext cx="8208912" cy="720080"/>
          </a:xfrm>
          <a:prstGeom prst="round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sz="1600" dirty="0" smtClean="0"/>
              <a:t>Иерархия нормативно-правовой системы, </a:t>
            </a:r>
          </a:p>
          <a:p>
            <a:pPr>
              <a:defRPr/>
            </a:pPr>
            <a:r>
              <a:rPr lang="ru-RU" sz="1600" dirty="0" smtClean="0"/>
              <a:t>регулирующей процедуру аккредитации специалистов</a:t>
            </a:r>
          </a:p>
        </p:txBody>
      </p:sp>
      <p:sp>
        <p:nvSpPr>
          <p:cNvPr id="6" name="Прямоугольник 13"/>
          <p:cNvSpPr txBox="1">
            <a:spLocks noChangeArrowheads="1"/>
          </p:cNvSpPr>
          <p:nvPr/>
        </p:nvSpPr>
        <p:spPr bwMode="auto">
          <a:xfrm>
            <a:off x="467544" y="116632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sz="1600" dirty="0" smtClean="0"/>
              <a:t>Структура нормативно-правового и методического регулирования </a:t>
            </a:r>
          </a:p>
          <a:p>
            <a:pPr>
              <a:defRPr/>
            </a:pPr>
            <a:r>
              <a:rPr lang="ru-RU" sz="1600" dirty="0" smtClean="0"/>
              <a:t>процедуры аккредитации специалистов</a:t>
            </a:r>
          </a:p>
        </p:txBody>
      </p:sp>
      <p:sp>
        <p:nvSpPr>
          <p:cNvPr id="11" name="Прямоугольник 13"/>
          <p:cNvSpPr txBox="1">
            <a:spLocks noChangeArrowheads="1"/>
          </p:cNvSpPr>
          <p:nvPr/>
        </p:nvSpPr>
        <p:spPr bwMode="auto">
          <a:xfrm>
            <a:off x="899592" y="692696"/>
            <a:ext cx="7416824" cy="1152128"/>
          </a:xfrm>
          <a:prstGeom prst="roundRect">
            <a:avLst/>
          </a:prstGeom>
          <a:ln>
            <a:solidFill>
              <a:schemeClr val="accent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 indent="541338" algn="l">
              <a:defRPr/>
            </a:pPr>
            <a:r>
              <a:rPr lang="ru-RU" sz="1400" b="0" dirty="0" smtClean="0"/>
              <a:t>- до 1 января 2016 года отсутствовало нормативно-правовое регулирование системы аккредитации специалиста;</a:t>
            </a:r>
          </a:p>
          <a:p>
            <a:pPr indent="541338" algn="l">
              <a:defRPr/>
            </a:pPr>
            <a:r>
              <a:rPr lang="ru-RU" sz="1400" b="0" dirty="0" smtClean="0"/>
              <a:t>- статья 69 Федерального закона №323-ФЗ не содержала норм, разъясняющих систему и процедуру аккредитации специалистов;</a:t>
            </a:r>
          </a:p>
          <a:p>
            <a:pPr indent="541338" algn="l">
              <a:defRPr/>
            </a:pPr>
            <a:r>
              <a:rPr lang="ru-RU" sz="1400" b="0" dirty="0" smtClean="0"/>
              <a:t>- отсутствовали полномочия по организации проведения аккредитации специалистов  и утверждению подзаконных нормативных правовых актов.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467544" y="116632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sz="1600" dirty="0" smtClean="0"/>
              <a:t>Изменения в Федеральный закон №323-ФЗ «Об основах охраны здоровья граждан в Российской Федерации»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620688"/>
            <a:ext cx="88924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Федеральным законом от 29 декабря 2015 года №389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«О внесении изменений в отдельные законодательные акты Российской Федерации» внесены следующие изменения в Федеральный закон от 21.11.2011 №323-ФЗ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«Об основах охраны здоровья граждан в Российской Федерации»:</a:t>
            </a:r>
          </a:p>
          <a:p>
            <a:pPr algn="ctr"/>
            <a:endParaRPr lang="ru-RU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выдача сертификатов пролонгирована до 2021 года, а право на осуществление медицинской деятельности на основании сертификатов специалиста – до 2026 года;</a:t>
            </a:r>
          </a:p>
          <a:p>
            <a:pPr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регламентировано, что переход к процедуре аккредитации специалиста будет поэтапным. Сроки и этапы указанного перехода в отношении отдельных категорий лиц, имеющих медицинское, фармацевтическое или иное образование, определяются Минздравом России;</a:t>
            </a:r>
          </a:p>
          <a:p>
            <a:pPr algn="just"/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аккредитация специалиста проводится аккредитационными комиссиями;</a:t>
            </a:r>
          </a:p>
          <a:p>
            <a:pPr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аккредитационные комиссии формируются Минздравом России с участием некоммерческих профессиональных организаций;</a:t>
            </a:r>
          </a:p>
          <a:p>
            <a:pPr algn="just"/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Минздрав России уполномочен утвердить:</a:t>
            </a:r>
          </a:p>
          <a:p>
            <a:pPr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3" algn="just">
              <a:buFont typeface="Arial" pitchFamily="34" charset="0"/>
              <a:buChar char="―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сроки и этапы аккредитации специалистов, а также категории лиц, имеющих медицинское, фармацевтическое или иное образование и подлежащих аккредитации специалистов»;</a:t>
            </a:r>
          </a:p>
          <a:p>
            <a:pPr lvl="3" algn="just">
              <a:buFont typeface="Arial" pitchFamily="34" charset="0"/>
              <a:buChar char="―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3" algn="just">
              <a:buFont typeface="Arial" pitchFamily="34" charset="0"/>
              <a:buChar char="―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положение об аккредитации специалиста;</a:t>
            </a:r>
          </a:p>
          <a:p>
            <a:pPr lvl="3" algn="just">
              <a:buFont typeface="Arial" pitchFamily="34" charset="0"/>
              <a:buChar char="―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3" algn="just">
              <a:buFont typeface="Arial" pitchFamily="34" charset="0"/>
              <a:buChar char="―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порядок выдачи, форму и технические требования к свидетельству об аккредитации специалиста.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Выноска со стрелкой вправо 33"/>
          <p:cNvSpPr/>
          <p:nvPr/>
        </p:nvSpPr>
        <p:spPr>
          <a:xfrm>
            <a:off x="107504" y="5301208"/>
            <a:ext cx="5976664" cy="792088"/>
          </a:xfrm>
          <a:prstGeom prst="rightArrowCallout">
            <a:avLst>
              <a:gd name="adj1" fmla="val 9818"/>
              <a:gd name="adj2" fmla="val 10661"/>
              <a:gd name="adj3" fmla="val 32321"/>
              <a:gd name="adj4" fmla="val 5622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Переход указанных специалистов на программу непрерывного медицинского образования</a:t>
            </a:r>
            <a:endParaRPr lang="ru-RU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884368" y="1412776"/>
            <a:ext cx="1259632" cy="49685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Все специалисты прошли процедуру аккредитации специалистов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467544" y="116632"/>
            <a:ext cx="8280920" cy="504057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Приказ Минздрава России от 25 февраля 2016 г. № 127н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7504" y="6093296"/>
            <a:ext cx="85324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504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5858" y="6211669"/>
            <a:ext cx="1558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Первый</a:t>
            </a:r>
            <a:r>
              <a:rPr lang="en-US" dirty="0" smtClean="0"/>
              <a:t> </a:t>
            </a:r>
            <a:r>
              <a:rPr lang="ru-RU" dirty="0" smtClean="0"/>
              <a:t>этап</a:t>
            </a:r>
          </a:p>
          <a:p>
            <a:pPr algn="ctr"/>
            <a:r>
              <a:rPr lang="ru-RU" dirty="0" smtClean="0"/>
              <a:t>2016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1916832"/>
            <a:ext cx="17281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основной образовательной программе ВО по специальностям «стоматология» и «фармация»;</a:t>
            </a:r>
          </a:p>
          <a:p>
            <a:pPr>
              <a:buFontTx/>
              <a:buChar char="-"/>
            </a:pPr>
            <a:endPara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иных лиц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1772816"/>
            <a:ext cx="1800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основной образовательной программе ВО по всем специальностям (уровень специалитет).</a:t>
            </a:r>
          </a:p>
          <a:p>
            <a:pPr>
              <a:buFontTx/>
              <a:buChar char="-"/>
            </a:pPr>
            <a:endPara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иных лиц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07704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3728" y="6211669"/>
            <a:ext cx="1479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Второй этап</a:t>
            </a:r>
          </a:p>
          <a:p>
            <a:pPr algn="ctr"/>
            <a:r>
              <a:rPr lang="ru-RU" dirty="0" smtClean="0"/>
              <a:t>2017 год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851920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79912" y="1628800"/>
            <a:ext cx="2376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-лиц, завершивших обучение по образовательной программе  ВО (уровень бакалавра и уровень магистратуры), СПО</a:t>
            </a:r>
          </a:p>
          <a:p>
            <a:pPr marL="228600" indent="-228600"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Первичная</a:t>
            </a:r>
          </a:p>
          <a:p>
            <a:pPr marL="228600" indent="-228600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специализированная</a:t>
            </a:r>
          </a:p>
          <a:p>
            <a:pPr marL="228600" indent="-228600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аккредитация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программе ординатуры;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прошедших программу профессиональной переподготовки;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получивших медицинское или фармацевтическое образование в иностранных государствах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получивших иное высшее образование (осуществляющих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мед.деятельность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ru-RU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иных лиц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5976" y="6211669"/>
            <a:ext cx="1456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Третий этап</a:t>
            </a:r>
          </a:p>
          <a:p>
            <a:pPr algn="ctr"/>
            <a:r>
              <a:rPr lang="ru-RU" dirty="0" smtClean="0"/>
              <a:t>2018 год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156176" y="5589240"/>
            <a:ext cx="0" cy="64807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56376" y="5661248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2026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04" y="692696"/>
            <a:ext cx="8928992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25 февраля 2016 г. № 127н  утвердил сроки и этапы аккредитации специалистов, а также категорий лиц, имеющих медицинское, фармацевтическое или иное образование и подлежащих аккредитации специалистов (направлен на государственную регистрацию)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4168" y="6211669"/>
            <a:ext cx="1870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Четвертый этап</a:t>
            </a:r>
          </a:p>
          <a:p>
            <a:r>
              <a:rPr lang="ru-RU" dirty="0" smtClean="0"/>
              <a:t>2021 год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956376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56176" y="2492896"/>
            <a:ext cx="1728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Периодическая аккредитация 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иные лица, не прошедшие процедуру аккредитации специалистов  на этапах 1-3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Приказ Минздрава России </a:t>
            </a:r>
          </a:p>
          <a:p>
            <a:pPr>
              <a:defRPr/>
            </a:pPr>
            <a:r>
              <a:rPr lang="ru-RU" dirty="0" smtClean="0"/>
              <a:t>«Об утверждении Положения об аккредитации специалистов»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68760"/>
            <a:ext cx="2484784" cy="1512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Лицо, выполнившее учебный план по основной образовательной программе высшего образования или среднего профессионального образования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501008"/>
            <a:ext cx="2484784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Лицо, завершившее освоение  программы подготовки кадров высшей квалификации (ординатура, ПП)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2996952"/>
            <a:ext cx="1944216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Лицо, завершившее освоение  программы непрерывного медицинского образования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2132856"/>
            <a:ext cx="1392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аккредитация*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278092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 на осуществление профессиональной  деятельности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699792" y="1916832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67944" y="980728"/>
            <a:ext cx="4860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аккредитации специалистов: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первичная аккредитация специалиста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первичная специализированная аккредитация специалиста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периодическая аккредитация специалиста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2699792" y="364502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75856" y="393305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аккредитация**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436096" y="2636912"/>
            <a:ext cx="2304256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Непрерывное медицинское образование</a:t>
            </a:r>
            <a:endParaRPr lang="ru-RU" sz="12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 flipH="1">
            <a:off x="5292080" y="3429000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64088" y="350100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аккредитация***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301208"/>
            <a:ext cx="9144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350" dirty="0" smtClean="0">
                <a:solidFill>
                  <a:schemeClr val="accent4">
                    <a:lumMod val="50000"/>
                  </a:schemeClr>
                </a:solidFill>
              </a:rPr>
              <a:t>Аккредитация специалистов проводится аккредитационной комиссией, в состав которой на правах сопредседателей входят представители </a:t>
            </a:r>
            <a:r>
              <a:rPr lang="ru-RU" sz="1350" dirty="0" smtClean="0">
                <a:solidFill>
                  <a:srgbClr val="FF5050"/>
                </a:solidFill>
              </a:rPr>
              <a:t>ПРОФЕССИОНАЛЬНЫХ НЕКОММЕРЧЕСКИХ ОРГАНИЗАЦИЙ, РАБОТОДАТЕЛЯ И ОБРАЗОВАТЕЛЬНОЙ ОРГАНИЗАЦИИ</a:t>
            </a:r>
          </a:p>
          <a:p>
            <a:pPr>
              <a:buFont typeface="Wingdings" pitchFamily="2" charset="2"/>
              <a:buChar char="ü"/>
            </a:pPr>
            <a:endParaRPr lang="ru-RU" sz="1350" dirty="0" smtClean="0">
              <a:solidFill>
                <a:srgbClr val="FF5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350" dirty="0" smtClean="0"/>
              <a:t>Аккредитация специалистов проводится </a:t>
            </a:r>
            <a:r>
              <a:rPr lang="ru-RU" sz="1350" dirty="0" smtClean="0">
                <a:solidFill>
                  <a:srgbClr val="FF5050"/>
                </a:solidFill>
              </a:rPr>
              <a:t>В ПОМЕЩЕНИЯХ ОБРАЗОВАТЕЛЬНЫХ (НАУЧНЫХ) ОРГАНИЗАЦИЙ С ИСПОЛЬЗОВАНИЕМ ПРИНАДЛЕЖАЩЕГО ИМ МАТЕРИАЛЬНО-ТЕХНИЧЕСКОГО ОБЕСПЕЧЕНИЯ </a:t>
            </a:r>
            <a:endParaRPr lang="ru-RU" sz="1350" dirty="0">
              <a:solidFill>
                <a:srgbClr val="FF5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ОЦЕНКА ЗНАНИЙ/НАВЫКОВ АККРЕДИТУЕМОГО ЛИЦА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836712"/>
            <a:ext cx="25202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АККРЕДИТАЦИЯ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836712"/>
            <a:ext cx="25202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СПЕЦИАЛИЗИРОВАННАЯ АККРЕДИТАЦИЯ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83760" y="836712"/>
            <a:ext cx="216024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ПЕРИОДИЧЕСКАЯ АККРЕДИТАЦИЯ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1772816"/>
          <a:ext cx="8964488" cy="438160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63688"/>
                <a:gridCol w="2520280"/>
                <a:gridCol w="2520280"/>
                <a:gridCol w="2160240"/>
              </a:tblGrid>
              <a:tr h="200705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Категория аккредитуемых лиц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/>
                        <a:t>Выпускники по программам высшего медицинского и фармацевтического образования или среднего</a:t>
                      </a:r>
                      <a:r>
                        <a:rPr lang="ru-RU" sz="1400" b="0" i="1" baseline="0" dirty="0" smtClean="0"/>
                        <a:t> профессионального образования. 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/>
                        <a:t>Выпускники по программам</a:t>
                      </a:r>
                      <a:r>
                        <a:rPr lang="ru-RU" sz="1400" b="0" i="1" baseline="0" dirty="0" smtClean="0"/>
                        <a:t> подготовки кадров высшей квалификации – программам ординатуры 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/>
                        <a:t>Лица, подтверждающие право на осуществление медицинской и фармацевтической деятельности раз в 5 лет или направленные на внеплановую аккредитацию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7454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Используемые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оценочные средства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Тестирование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Оценка практических навыков (умений) в симулированных условиях 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Решение ситуационных задач</a:t>
                      </a:r>
                    </a:p>
                    <a:p>
                      <a:pPr algn="ctr">
                        <a:buFontTx/>
                        <a:buChar char="-"/>
                      </a:pP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Тестирование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Оценка практических навыков (умений) в симулированных условиях – в зависимости</a:t>
                      </a:r>
                      <a:r>
                        <a:rPr lang="ru-RU" sz="1400" i="1" baseline="0" dirty="0" smtClean="0"/>
                        <a:t> от содержания образовательной программы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i="1" dirty="0" smtClean="0"/>
                        <a:t> Решение ситуационных задач</a:t>
                      </a:r>
                      <a:endParaRPr lang="ru-RU" sz="1400" i="1" baseline="0" dirty="0" smtClean="0"/>
                    </a:p>
                    <a:p>
                      <a:pPr algn="ctr">
                        <a:buFontTx/>
                        <a:buNone/>
                      </a:pP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Оценка образовательного и профессионального портфолио 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Тестирование</a:t>
                      </a:r>
                    </a:p>
                    <a:p>
                      <a:pPr algn="ctr">
                        <a:buFontTx/>
                        <a:buChar char="-"/>
                      </a:pPr>
                      <a:endParaRPr lang="ru-RU" sz="1400" i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79512" y="6237312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Проект приказа проходит общественное обсуждение на сайте http://regulation.gov.ru/p/41378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0" y="620688"/>
            <a:ext cx="9144000" cy="2160240"/>
          </a:xfrm>
          <a:prstGeom prst="roundRect">
            <a:avLst>
              <a:gd name="adj" fmla="val 1189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5782" tIns="47891" rIns="95782" bIns="47891" rtlCol="0" anchor="t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Свидетельство об аккредитации специалиста является документом, </a:t>
            </a:r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подтверждающим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допуск лица к осуществлению медицинской деятельности или фармацевтической деятельности на территории Российской Федерации</a:t>
            </a:r>
          </a:p>
        </p:txBody>
      </p:sp>
      <p:sp>
        <p:nvSpPr>
          <p:cNvPr id="5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Иные акты, направленные на организацию и </a:t>
            </a:r>
          </a:p>
          <a:p>
            <a:pPr>
              <a:defRPr/>
            </a:pPr>
            <a:r>
              <a:rPr lang="ru-RU" dirty="0" smtClean="0"/>
              <a:t>методическое сопровождение процедуры аккредитации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1700808"/>
            <a:ext cx="810140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Приказ Минздрава России утвердит:</a:t>
            </a:r>
          </a:p>
          <a:p>
            <a:pPr marL="271463">
              <a:buFont typeface="Wingdings" pitchFamily="2" charset="2"/>
              <a:buChar char="Ø"/>
            </a:pPr>
            <a:r>
              <a:rPr lang="ru-RU" sz="1400" dirty="0" smtClean="0"/>
              <a:t> порядок выдачи свидетельства об аккредитации специалиста;</a:t>
            </a:r>
          </a:p>
          <a:p>
            <a:pPr marL="271463">
              <a:buFont typeface="Wingdings" pitchFamily="2" charset="2"/>
              <a:buChar char="Ø"/>
            </a:pPr>
            <a:r>
              <a:rPr lang="ru-RU" sz="1400" dirty="0" smtClean="0"/>
              <a:t> форму свидетельства об аккредитации специалиста;</a:t>
            </a:r>
          </a:p>
          <a:p>
            <a:pPr marL="271463">
              <a:buFont typeface="Wingdings" pitchFamily="2" charset="2"/>
              <a:buChar char="Ø"/>
            </a:pPr>
            <a:r>
              <a:rPr lang="ru-RU" sz="1400" dirty="0" smtClean="0"/>
              <a:t> технические требования к свидетельству об аккредитации специалиста. 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0" y="2924944"/>
            <a:ext cx="9144000" cy="3744416"/>
          </a:xfrm>
          <a:prstGeom prst="roundRect">
            <a:avLst>
              <a:gd name="adj" fmla="val 7261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5782" tIns="47891" rIns="95782" bIns="47891" rtlCol="0" anchor="t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Для осуществления методического сопровождения аккредитации специалистов Министерство здравоохранения Российской Федерации на базе подведомственных образовательных и (или) научных организаций формирует Методический центр аккредитации.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4293096"/>
            <a:ext cx="8101408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Приказом Минздрава России регламентировано:</a:t>
            </a:r>
          </a:p>
          <a:p>
            <a:pPr marL="271463" algn="just">
              <a:buFont typeface="Wingdings" pitchFamily="2" charset="2"/>
              <a:buChar char="Ø"/>
            </a:pPr>
            <a:r>
              <a:rPr lang="ru-RU" sz="1400" dirty="0" smtClean="0"/>
              <a:t> сформировать Методический центр аккредитации;</a:t>
            </a:r>
          </a:p>
          <a:p>
            <a:pPr marL="271463" algn="just">
              <a:buFont typeface="Wingdings" pitchFamily="2" charset="2"/>
              <a:buChar char="Ø"/>
            </a:pPr>
            <a:r>
              <a:rPr lang="ru-RU" sz="1400" dirty="0" smtClean="0"/>
              <a:t> предусмотреть следующий функционал: организует разработку оценочных средств, используемых при проведении аккредитации специалистов, формирует фонд оценочных средств, используемых при аккредитации специалистов, разрабатывает и предоставляет необходимое программное обеспечение, разрабатывает и актуализирует образовательные программы для подготовки сопредседателей АК, готовит сопредседателей АК, формирует и актуализирует реестр сопредседателей АК, рассматривает апелляционные обращения, информирует физических и юридических лиц о порядке и условиях проведения аккредитации специалистов, а также осуществляет иные необходимые мероприятия. 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>
            <a:alpha val="27000"/>
          </a:srgbClr>
        </a:solidFill>
        <a:ln w="25400" algn="ctr">
          <a:noFill/>
          <a:miter lim="800000"/>
          <a:headEnd/>
          <a:tailEnd/>
        </a:ln>
      </a:spPr>
      <a:bodyPr lIns="95782" tIns="47891" rIns="95782" bIns="47891" anchor="ctr"/>
      <a:lstStyle>
        <a:defPPr>
          <a:defRPr sz="1200" dirty="0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27731</TotalTime>
  <Words>832</Words>
  <Application>Microsoft Office PowerPoint</Application>
  <PresentationFormat>Экран (4:3)</PresentationFormat>
  <Paragraphs>130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SemenovaTV</cp:lastModifiedBy>
  <cp:revision>1673</cp:revision>
  <cp:lastPrinted>2013-05-14T13:12:48Z</cp:lastPrinted>
  <dcterms:created xsi:type="dcterms:W3CDTF">2012-08-30T01:27:20Z</dcterms:created>
  <dcterms:modified xsi:type="dcterms:W3CDTF">2016-03-09T06:49:25Z</dcterms:modified>
</cp:coreProperties>
</file>